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61" r:id="rId2"/>
  </p:sldMasterIdLst>
  <p:notesMasterIdLst>
    <p:notesMasterId r:id="rId26"/>
  </p:notesMasterIdLst>
  <p:handoutMasterIdLst>
    <p:handoutMasterId r:id="rId27"/>
  </p:handoutMasterIdLst>
  <p:sldIdLst>
    <p:sldId id="256" r:id="rId3"/>
    <p:sldId id="276" r:id="rId4"/>
    <p:sldId id="288" r:id="rId5"/>
    <p:sldId id="289" r:id="rId6"/>
    <p:sldId id="282" r:id="rId7"/>
    <p:sldId id="285" r:id="rId8"/>
    <p:sldId id="286" r:id="rId9"/>
    <p:sldId id="287" r:id="rId10"/>
    <p:sldId id="278" r:id="rId11"/>
    <p:sldId id="292" r:id="rId12"/>
    <p:sldId id="291" r:id="rId13"/>
    <p:sldId id="290" r:id="rId14"/>
    <p:sldId id="281" r:id="rId15"/>
    <p:sldId id="301" r:id="rId16"/>
    <p:sldId id="299" r:id="rId17"/>
    <p:sldId id="279" r:id="rId18"/>
    <p:sldId id="302" r:id="rId19"/>
    <p:sldId id="293" r:id="rId20"/>
    <p:sldId id="300" r:id="rId21"/>
    <p:sldId id="295" r:id="rId22"/>
    <p:sldId id="296" r:id="rId23"/>
    <p:sldId id="297" r:id="rId24"/>
    <p:sldId id="298" r:id="rId25"/>
  </p:sldIdLst>
  <p:sldSz cx="9144000" cy="6858000" type="screen4x3"/>
  <p:notesSz cx="7010400" cy="923607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A25FD666-FEA0-473F-B98D-AAA62A6DA33F}">
          <p14:sldIdLst>
            <p14:sldId id="256"/>
            <p14:sldId id="276"/>
            <p14:sldId id="288"/>
            <p14:sldId id="289"/>
            <p14:sldId id="282"/>
            <p14:sldId id="285"/>
            <p14:sldId id="286"/>
            <p14:sldId id="287"/>
            <p14:sldId id="278"/>
            <p14:sldId id="292"/>
            <p14:sldId id="291"/>
            <p14:sldId id="290"/>
            <p14:sldId id="281"/>
            <p14:sldId id="301"/>
            <p14:sldId id="299"/>
            <p14:sldId id="279"/>
            <p14:sldId id="302"/>
            <p14:sldId id="293"/>
            <p14:sldId id="300"/>
            <p14:sldId id="295"/>
            <p14:sldId id="296"/>
            <p14:sldId id="297"/>
            <p14:sldId id="298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84" userDrawn="1">
          <p15:clr>
            <a:srgbClr val="A4A3A4"/>
          </p15:clr>
        </p15:guide>
        <p15:guide id="2" pos="5616" userDrawn="1">
          <p15:clr>
            <a:srgbClr val="A4A3A4"/>
          </p15:clr>
        </p15:guide>
        <p15:guide id="3" pos="144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05129"/>
    <a:srgbClr val="D33021"/>
    <a:srgbClr val="D3332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423" autoAdjust="0"/>
    <p:restoredTop sz="94008" autoAdjust="0"/>
  </p:normalViewPr>
  <p:slideViewPr>
    <p:cSldViewPr snapToGrid="0" snapToObjects="1">
      <p:cViewPr varScale="1">
        <p:scale>
          <a:sx n="123" d="100"/>
          <a:sy n="123" d="100"/>
        </p:scale>
        <p:origin x="1872" y="184"/>
      </p:cViewPr>
      <p:guideLst>
        <p:guide orient="horz" pos="2184"/>
        <p:guide pos="5616"/>
        <p:guide pos="144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napToGrid="0" snapToObjects="1">
      <p:cViewPr varScale="1">
        <p:scale>
          <a:sx n="91" d="100"/>
          <a:sy n="91" d="100"/>
        </p:scale>
        <p:origin x="4013" y="6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handoutMaster" Target="handoutMasters/handoutMaster1.xml"/><Relationship Id="rId30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340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340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E7CED0A-CDE9-4305-BC27-B00E9A6DD31E}" type="datetimeFigureOut">
              <a:rPr lang="en-US" smtClean="0"/>
              <a:t>8/26/24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772669"/>
            <a:ext cx="3037840" cy="46340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772669"/>
            <a:ext cx="3037840" cy="46340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A12EDD7-377F-4CF5-896F-3883F8E990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960928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340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340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A99503C-4320-4093-B844-F719603E0190}" type="datetimeFigureOut">
              <a:rPr lang="en-US" smtClean="0"/>
              <a:t>8/26/24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27163" y="1154113"/>
            <a:ext cx="4156075" cy="31162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44861"/>
            <a:ext cx="5608320" cy="363670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772669"/>
            <a:ext cx="3037840" cy="46340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772669"/>
            <a:ext cx="3037840" cy="46340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A8380B1-D49C-4B53-B853-A2F6B739F5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52625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8380B1-D49C-4B53-B853-A2F6B739F53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973963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318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56204804-E4B9-4212-84EC-C91A62C4BEC5}" type="slidenum">
              <a:rPr kumimoji="0" lang="en-US" sz="13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ＭＳ Ｐゴシック" pitchFamily="34" charset="-128"/>
                <a:cs typeface="Arial" pitchFamily="34" charset="0"/>
              </a:rPr>
              <a:pPr marL="0" marR="0" lvl="0" indent="0" algn="r" defTabSz="9318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US" sz="13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itchFamily="34" charset="0"/>
              <a:ea typeface="ＭＳ Ｐゴシック" pitchFamily="34" charset="-128"/>
              <a:cs typeface="Arial" pitchFamily="34" charset="0"/>
            </a:endParaRPr>
          </a:p>
        </p:txBody>
      </p:sp>
      <p:sp>
        <p:nvSpPr>
          <p:cNvPr id="5" name="Header Placeholder 4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pPr marL="0" marR="0" lvl="0" indent="0" algn="l" defTabSz="9318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3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1894852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318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56204804-E4B9-4212-84EC-C91A62C4BEC5}" type="slidenum">
              <a:rPr kumimoji="0" lang="en-US" sz="13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ＭＳ Ｐゴシック" pitchFamily="34" charset="-128"/>
                <a:cs typeface="Arial" pitchFamily="34" charset="0"/>
              </a:rPr>
              <a:pPr marL="0" marR="0" lvl="0" indent="0" algn="r" defTabSz="9318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en-US" sz="13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itchFamily="34" charset="0"/>
              <a:ea typeface="ＭＳ Ｐゴシック" pitchFamily="34" charset="-128"/>
              <a:cs typeface="Arial" pitchFamily="34" charset="0"/>
            </a:endParaRPr>
          </a:p>
        </p:txBody>
      </p:sp>
      <p:sp>
        <p:nvSpPr>
          <p:cNvPr id="5" name="Header Placeholder 4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pPr marL="0" marR="0" lvl="0" indent="0" algn="l" defTabSz="9318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3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600239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318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56204804-E4B9-4212-84EC-C91A62C4BEC5}" type="slidenum">
              <a:rPr kumimoji="0" lang="en-US" sz="13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ＭＳ Ｐゴシック" pitchFamily="34" charset="-128"/>
                <a:cs typeface="Arial" pitchFamily="34" charset="0"/>
              </a:rPr>
              <a:pPr marL="0" marR="0" lvl="0" indent="0" algn="r" defTabSz="9318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en-US" sz="13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itchFamily="34" charset="0"/>
              <a:ea typeface="ＭＳ Ｐゴシック" pitchFamily="34" charset="-128"/>
              <a:cs typeface="Arial" pitchFamily="34" charset="0"/>
            </a:endParaRPr>
          </a:p>
        </p:txBody>
      </p:sp>
      <p:sp>
        <p:nvSpPr>
          <p:cNvPr id="5" name="Header Placeholder 4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pPr marL="0" marR="0" lvl="0" indent="0" algn="l" defTabSz="9318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3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6637132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318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56204804-E4B9-4212-84EC-C91A62C4BEC5}" type="slidenum">
              <a:rPr kumimoji="0" lang="en-US" sz="13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ＭＳ Ｐゴシック" pitchFamily="34" charset="-128"/>
                <a:cs typeface="Arial" pitchFamily="34" charset="0"/>
              </a:rPr>
              <a:pPr marL="0" marR="0" lvl="0" indent="0" algn="r" defTabSz="9318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en-US" sz="13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itchFamily="34" charset="0"/>
              <a:ea typeface="ＭＳ Ｐゴシック" pitchFamily="34" charset="-128"/>
              <a:cs typeface="Arial" pitchFamily="34" charset="0"/>
            </a:endParaRPr>
          </a:p>
        </p:txBody>
      </p:sp>
      <p:sp>
        <p:nvSpPr>
          <p:cNvPr id="5" name="Header Placeholder 4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pPr marL="0" marR="0" lvl="0" indent="0" algn="l" defTabSz="9318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3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0224313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318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56204804-E4B9-4212-84EC-C91A62C4BEC5}" type="slidenum">
              <a:rPr kumimoji="0" lang="en-US" sz="13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ＭＳ Ｐゴシック" pitchFamily="34" charset="-128"/>
                <a:cs typeface="Arial" pitchFamily="34" charset="0"/>
              </a:rPr>
              <a:pPr marL="0" marR="0" lvl="0" indent="0" algn="r" defTabSz="9318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16</a:t>
            </a:fld>
            <a:endParaRPr kumimoji="0" lang="en-US" sz="13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itchFamily="34" charset="0"/>
              <a:ea typeface="ＭＳ Ｐゴシック" pitchFamily="34" charset="-128"/>
              <a:cs typeface="Arial" pitchFamily="34" charset="0"/>
            </a:endParaRPr>
          </a:p>
        </p:txBody>
      </p:sp>
      <p:sp>
        <p:nvSpPr>
          <p:cNvPr id="5" name="Header Placeholder 4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pPr marL="0" marR="0" lvl="0" indent="0" algn="l" defTabSz="9318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3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7746210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318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56204804-E4B9-4212-84EC-C91A62C4BEC5}" type="slidenum">
              <a:rPr kumimoji="0" lang="en-US" sz="13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ＭＳ Ｐゴシック" pitchFamily="34" charset="-128"/>
                <a:cs typeface="Arial" pitchFamily="34" charset="0"/>
              </a:rPr>
              <a:pPr marL="0" marR="0" lvl="0" indent="0" algn="r" defTabSz="9318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17</a:t>
            </a:fld>
            <a:endParaRPr kumimoji="0" lang="en-US" sz="13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itchFamily="34" charset="0"/>
              <a:ea typeface="ＭＳ Ｐゴシック" pitchFamily="34" charset="-128"/>
              <a:cs typeface="Arial" pitchFamily="34" charset="0"/>
            </a:endParaRPr>
          </a:p>
        </p:txBody>
      </p:sp>
      <p:sp>
        <p:nvSpPr>
          <p:cNvPr id="5" name="Header Placeholder 4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pPr marL="0" marR="0" lvl="0" indent="0" algn="l" defTabSz="9318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3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9829364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318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56204804-E4B9-4212-84EC-C91A62C4BEC5}" type="slidenum">
              <a:rPr kumimoji="0" lang="en-US" sz="13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ＭＳ Ｐゴシック" pitchFamily="34" charset="-128"/>
                <a:cs typeface="Arial" pitchFamily="34" charset="0"/>
              </a:rPr>
              <a:pPr marL="0" marR="0" lvl="0" indent="0" algn="r" defTabSz="9318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3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itchFamily="34" charset="0"/>
              <a:ea typeface="ＭＳ Ｐゴシック" pitchFamily="34" charset="-128"/>
              <a:cs typeface="Arial" pitchFamily="34" charset="0"/>
            </a:endParaRPr>
          </a:p>
        </p:txBody>
      </p:sp>
      <p:sp>
        <p:nvSpPr>
          <p:cNvPr id="5" name="Header Placeholder 4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pPr marL="0" marR="0" lvl="0" indent="0" algn="l" defTabSz="9318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3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4339123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318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56204804-E4B9-4212-84EC-C91A62C4BEC5}" type="slidenum">
              <a:rPr kumimoji="0" lang="en-US" sz="13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ＭＳ Ｐゴシック" pitchFamily="34" charset="-128"/>
                <a:cs typeface="Arial" pitchFamily="34" charset="0"/>
              </a:rPr>
              <a:pPr marL="0" marR="0" lvl="0" indent="0" algn="r" defTabSz="9318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3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itchFamily="34" charset="0"/>
              <a:ea typeface="ＭＳ Ｐゴシック" pitchFamily="34" charset="-128"/>
              <a:cs typeface="Arial" pitchFamily="34" charset="0"/>
            </a:endParaRPr>
          </a:p>
        </p:txBody>
      </p:sp>
      <p:sp>
        <p:nvSpPr>
          <p:cNvPr id="5" name="Header Placeholder 4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pPr marL="0" marR="0" lvl="0" indent="0" algn="l" defTabSz="9318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3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761226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318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56204804-E4B9-4212-84EC-C91A62C4BEC5}" type="slidenum">
              <a:rPr kumimoji="0" lang="en-US" sz="13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ＭＳ Ｐゴシック" pitchFamily="34" charset="-128"/>
                <a:cs typeface="Arial" pitchFamily="34" charset="0"/>
              </a:rPr>
              <a:pPr marL="0" marR="0" lvl="0" indent="0" algn="r" defTabSz="9318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3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itchFamily="34" charset="0"/>
              <a:ea typeface="ＭＳ Ｐゴシック" pitchFamily="34" charset="-128"/>
              <a:cs typeface="Arial" pitchFamily="34" charset="0"/>
            </a:endParaRPr>
          </a:p>
        </p:txBody>
      </p:sp>
      <p:sp>
        <p:nvSpPr>
          <p:cNvPr id="5" name="Header Placeholder 4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pPr marL="0" marR="0" lvl="0" indent="0" algn="l" defTabSz="9318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3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2825020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0" i="1" dirty="0">
                <a:solidFill>
                  <a:srgbClr val="1F1F1F"/>
                </a:solidFill>
                <a:effectLst/>
                <a:latin typeface="Rubik"/>
              </a:rPr>
              <a:t>NLS network libraries use KLAS to provide service in 34 states plus the Virginia Beach area. Of these, 9 libraries are self-hosted and 25 are Keystone-hosted (some states have multiple network libraries). Dark green indicates self-hosted installations, while states in light green are Keystone-hosted.</a:t>
            </a:r>
            <a:endParaRPr lang="en-US" dirty="0"/>
          </a:p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318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56204804-E4B9-4212-84EC-C91A62C4BEC5}" type="slidenum">
              <a:rPr kumimoji="0" lang="en-US" sz="13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ＭＳ Ｐゴシック" pitchFamily="34" charset="-128"/>
                <a:cs typeface="Arial" pitchFamily="34" charset="0"/>
              </a:rPr>
              <a:pPr marL="0" marR="0" lvl="0" indent="0" algn="r" defTabSz="9318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3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itchFamily="34" charset="0"/>
              <a:ea typeface="ＭＳ Ｐゴシック" pitchFamily="34" charset="-128"/>
              <a:cs typeface="Arial" pitchFamily="34" charset="0"/>
            </a:endParaRPr>
          </a:p>
        </p:txBody>
      </p:sp>
      <p:sp>
        <p:nvSpPr>
          <p:cNvPr id="5" name="Header Placeholder 4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pPr marL="0" marR="0" lvl="0" indent="0" algn="l" defTabSz="9318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3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0579038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318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56204804-E4B9-4212-84EC-C91A62C4BEC5}" type="slidenum">
              <a:rPr kumimoji="0" lang="en-US" sz="13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ＭＳ Ｐゴシック" pitchFamily="34" charset="-128"/>
                <a:cs typeface="Arial" pitchFamily="34" charset="0"/>
              </a:rPr>
              <a:pPr marL="0" marR="0" lvl="0" indent="0" algn="r" defTabSz="9318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3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itchFamily="34" charset="0"/>
              <a:ea typeface="ＭＳ Ｐゴシック" pitchFamily="34" charset="-128"/>
              <a:cs typeface="Arial" pitchFamily="34" charset="0"/>
            </a:endParaRPr>
          </a:p>
        </p:txBody>
      </p:sp>
      <p:sp>
        <p:nvSpPr>
          <p:cNvPr id="5" name="Header Placeholder 4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pPr marL="0" marR="0" lvl="0" indent="0" algn="l" defTabSz="9318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3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3637837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318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56204804-E4B9-4212-84EC-C91A62C4BEC5}" type="slidenum">
              <a:rPr kumimoji="0" lang="en-US" sz="13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ＭＳ Ｐゴシック" pitchFamily="34" charset="-128"/>
                <a:cs typeface="Arial" pitchFamily="34" charset="0"/>
              </a:rPr>
              <a:pPr marL="0" marR="0" lvl="0" indent="0" algn="r" defTabSz="9318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sz="13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itchFamily="34" charset="0"/>
              <a:ea typeface="ＭＳ Ｐゴシック" pitchFamily="34" charset="-128"/>
              <a:cs typeface="Arial" pitchFamily="34" charset="0"/>
            </a:endParaRPr>
          </a:p>
        </p:txBody>
      </p:sp>
      <p:sp>
        <p:nvSpPr>
          <p:cNvPr id="5" name="Header Placeholder 4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pPr marL="0" marR="0" lvl="0" indent="0" algn="l" defTabSz="9318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3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1859924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318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56204804-E4B9-4212-84EC-C91A62C4BEC5}" type="slidenum">
              <a:rPr kumimoji="0" lang="en-US" sz="13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ＭＳ Ｐゴシック" pitchFamily="34" charset="-128"/>
                <a:cs typeface="Arial" pitchFamily="34" charset="0"/>
              </a:rPr>
              <a:pPr marL="0" marR="0" lvl="0" indent="0" algn="r" defTabSz="9318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sz="13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itchFamily="34" charset="0"/>
              <a:ea typeface="ＭＳ Ｐゴシック" pitchFamily="34" charset="-128"/>
              <a:cs typeface="Arial" pitchFamily="34" charset="0"/>
            </a:endParaRPr>
          </a:p>
        </p:txBody>
      </p:sp>
      <p:sp>
        <p:nvSpPr>
          <p:cNvPr id="5" name="Header Placeholder 4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pPr marL="0" marR="0" lvl="0" indent="0" algn="l" defTabSz="9318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3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7710148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318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56204804-E4B9-4212-84EC-C91A62C4BEC5}" type="slidenum">
              <a:rPr kumimoji="0" lang="en-US" sz="13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ＭＳ Ｐゴシック" pitchFamily="34" charset="-128"/>
                <a:cs typeface="Arial" pitchFamily="34" charset="0"/>
              </a:rPr>
              <a:pPr marL="0" marR="0" lvl="0" indent="0" algn="r" defTabSz="9318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US" sz="13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itchFamily="34" charset="0"/>
              <a:ea typeface="ＭＳ Ｐゴシック" pitchFamily="34" charset="-128"/>
              <a:cs typeface="Arial" pitchFamily="34" charset="0"/>
            </a:endParaRPr>
          </a:p>
        </p:txBody>
      </p:sp>
      <p:sp>
        <p:nvSpPr>
          <p:cNvPr id="5" name="Header Placeholder 4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pPr marL="0" marR="0" lvl="0" indent="0" algn="l" defTabSz="9318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3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836206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C2D28F7-BFD3-7C4C-AC69-4268E2BE9572}" type="datetimeFigureOut">
              <a:rPr lang="en-US" smtClean="0"/>
              <a:t>8/26/24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72989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FED4BCA-913B-C445-A3F7-B216EE4918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52040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C2D28F7-BFD3-7C4C-AC69-4268E2BE9572}" type="datetimeFigureOut">
              <a:rPr lang="en-US" smtClean="0"/>
              <a:t>8/26/24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FED4BCA-913B-C445-A3F7-B216EE4918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95188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C2D28F7-BFD3-7C4C-AC69-4268E2BE9572}" type="datetimeFigureOut">
              <a:rPr lang="en-US" smtClean="0"/>
              <a:t>8/26/24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FED4BCA-913B-C445-A3F7-B216EE4918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284328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C2D28F7-BFD3-7C4C-AC69-4268E2BE9572}" type="datetimeFigureOut">
              <a:rPr lang="en-US" smtClean="0"/>
              <a:t>8/26/24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FED4BCA-913B-C445-A3F7-B216EE4918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11188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05936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04EB23-957D-49C6-B4DA-5A03BBEAED57}" type="slidenum">
              <a:rPr lang="en-US" altLang="en-US"/>
              <a:pPr>
                <a:defRPr/>
              </a:pPr>
              <a:t>‹#›</a:t>
            </a:fld>
            <a:endParaRPr lang="en-US" alt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3733793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8"/>
          <p:cNvSpPr>
            <a:spLocks noChangeArrowheads="1"/>
          </p:cNvSpPr>
          <p:nvPr userDrawn="1"/>
        </p:nvSpPr>
        <p:spPr bwMode="auto">
          <a:xfrm>
            <a:off x="381000" y="381000"/>
            <a:ext cx="8382000" cy="76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ctr" eaLnBrk="1" hangingPunct="1"/>
            <a:endParaRPr lang="en-US" altLang="en-US" sz="200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59B20A2-6D97-4732-944A-CFFDBD4BF56B}" type="slidenum">
              <a:rPr lang="en-US" altLang="en-US" smtClean="0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43640066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59B20A2-6D97-4732-944A-CFFDBD4BF56B}" type="slidenum">
              <a:rPr lang="en-US" altLang="en-US" smtClean="0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85716796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B009ED-B312-4ACC-B6D2-3B3431B195CD}" type="slidenum">
              <a:rPr lang="en-US" altLang="en-US"/>
              <a:pPr>
                <a:defRPr/>
              </a:pPr>
              <a:t>‹#›</a:t>
            </a:fld>
            <a:endParaRPr lang="en-US" altLang="en-US" dirty="0">
              <a:solidFill>
                <a:schemeClr val="tx1"/>
              </a:solidFill>
            </a:endParaRPr>
          </a:p>
        </p:txBody>
      </p:sp>
      <p:sp>
        <p:nvSpPr>
          <p:cNvPr id="4" name="Rectangle 18"/>
          <p:cNvSpPr>
            <a:spLocks noChangeArrowheads="1"/>
          </p:cNvSpPr>
          <p:nvPr userDrawn="1"/>
        </p:nvSpPr>
        <p:spPr bwMode="auto">
          <a:xfrm>
            <a:off x="381000" y="152400"/>
            <a:ext cx="8382000" cy="76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ctr" eaLnBrk="1" hangingPunct="1"/>
            <a:endParaRPr lang="en-US" altLang="en-US" sz="2000"/>
          </a:p>
        </p:txBody>
      </p:sp>
    </p:spTree>
    <p:extLst>
      <p:ext uri="{BB962C8B-B14F-4D97-AF65-F5344CB8AC3E}">
        <p14:creationId xmlns:p14="http://schemas.microsoft.com/office/powerpoint/2010/main" val="11104512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1264750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C2D28F7-BFD3-7C4C-AC69-4268E2BE9572}" type="datetimeFigureOut">
              <a:rPr lang="en-US" smtClean="0"/>
              <a:t>8/26/24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FED4BCA-913B-C445-A3F7-B216EE4918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07166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C2D28F7-BFD3-7C4C-AC69-4268E2BE9572}" type="datetimeFigureOut">
              <a:rPr lang="en-US" smtClean="0"/>
              <a:t>8/26/24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FED4BCA-913B-C445-A3F7-B216EE4918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32085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C2D28F7-BFD3-7C4C-AC69-4268E2BE9572}" type="datetimeFigureOut">
              <a:rPr lang="en-US" smtClean="0"/>
              <a:t>8/26/24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FED4BCA-913B-C445-A3F7-B216EE4918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53508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C2D28F7-BFD3-7C4C-AC69-4268E2BE9572}" type="datetimeFigureOut">
              <a:rPr lang="en-US" smtClean="0"/>
              <a:t>8/26/24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FED4BCA-913B-C445-A3F7-B216EE4918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8791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C2D28F7-BFD3-7C4C-AC69-4268E2BE9572}" type="datetimeFigureOut">
              <a:rPr lang="en-US" smtClean="0"/>
              <a:t>8/26/24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FED4BCA-913B-C445-A3F7-B216EE4918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15127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C2D28F7-BFD3-7C4C-AC69-4268E2BE9572}" type="datetimeFigureOut">
              <a:rPr lang="en-US" smtClean="0"/>
              <a:t>8/26/24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FED4BCA-913B-C445-A3F7-B216EE4918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4616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C2D28F7-BFD3-7C4C-AC69-4268E2BE9572}" type="datetimeFigureOut">
              <a:rPr lang="en-US" smtClean="0"/>
              <a:t>8/26/24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FED4BCA-913B-C445-A3F7-B216EE4918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41065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5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1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1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42281" y="1505678"/>
            <a:ext cx="6807199" cy="64519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289471" y="1372767"/>
            <a:ext cx="8460009" cy="0"/>
          </a:xfrm>
          <a:prstGeom prst="line">
            <a:avLst/>
          </a:prstGeom>
          <a:ln w="60325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 userDrawn="1"/>
        </p:nvCxnSpPr>
        <p:spPr>
          <a:xfrm>
            <a:off x="7561111" y="6342745"/>
            <a:ext cx="0" cy="369332"/>
          </a:xfrm>
          <a:prstGeom prst="line">
            <a:avLst/>
          </a:prstGeom>
          <a:ln>
            <a:solidFill>
              <a:srgbClr val="F05129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 userDrawn="1"/>
        </p:nvSpPr>
        <p:spPr>
          <a:xfrm>
            <a:off x="7561111" y="6305045"/>
            <a:ext cx="17911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>
                <a:latin typeface="Arial Rounded MT Bold"/>
                <a:cs typeface="Arial Rounded MT Bold"/>
              </a:rPr>
              <a:t>ALA Annual Conference</a:t>
            </a:r>
          </a:p>
          <a:p>
            <a:r>
              <a:rPr lang="en-US" sz="900" dirty="0">
                <a:latin typeface="Arial Rounded MT Bold"/>
                <a:cs typeface="Arial Rounded MT Bold"/>
              </a:rPr>
              <a:t>Washington, DC</a:t>
            </a:r>
          </a:p>
        </p:txBody>
      </p:sp>
      <p:sp>
        <p:nvSpPr>
          <p:cNvPr id="14" name="TextBox 13"/>
          <p:cNvSpPr txBox="1"/>
          <p:nvPr userDrawn="1"/>
        </p:nvSpPr>
        <p:spPr>
          <a:xfrm>
            <a:off x="-298808" y="1652924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22" name="TextBox 21"/>
          <p:cNvSpPr txBox="1"/>
          <p:nvPr userDrawn="1"/>
        </p:nvSpPr>
        <p:spPr>
          <a:xfrm>
            <a:off x="6785274" y="6351212"/>
            <a:ext cx="10151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>
                <a:solidFill>
                  <a:srgbClr val="F05129"/>
                </a:solidFill>
                <a:latin typeface="Arial Black"/>
                <a:cs typeface="Arial Black"/>
              </a:rPr>
              <a:t>2019</a:t>
            </a:r>
            <a:endParaRPr lang="en-US" dirty="0">
              <a:solidFill>
                <a:srgbClr val="F05129"/>
              </a:solidFill>
              <a:latin typeface="Arial Black"/>
              <a:cs typeface="Arial Black"/>
            </a:endParaRPr>
          </a:p>
        </p:txBody>
      </p:sp>
    </p:spTree>
    <p:extLst>
      <p:ext uri="{BB962C8B-B14F-4D97-AF65-F5344CB8AC3E}">
        <p14:creationId xmlns:p14="http://schemas.microsoft.com/office/powerpoint/2010/main" val="14553666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l" defTabSz="457200" rtl="0" eaLnBrk="1" latinLnBrk="0" hangingPunct="1">
        <a:spcBef>
          <a:spcPct val="0"/>
        </a:spcBef>
        <a:buNone/>
        <a:defRPr sz="3200" kern="1200">
          <a:solidFill>
            <a:srgbClr val="D33321"/>
          </a:solidFill>
          <a:latin typeface="Sharp Grotesk SmBold 20"/>
          <a:ea typeface="+mj-ea"/>
          <a:cs typeface="Sharp Grotesk SmBold 20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>
          <a:xfrm>
            <a:off x="0" y="6248400"/>
            <a:ext cx="9144000" cy="6096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63071" y="1143000"/>
            <a:ext cx="8229600" cy="480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001000" y="6400800"/>
            <a:ext cx="990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259B20A2-6D97-4732-944A-CFFDBD4BF56B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  <p:sp>
        <p:nvSpPr>
          <p:cNvPr id="2056" name="Text Box 14"/>
          <p:cNvSpPr txBox="1">
            <a:spLocks noChangeArrowheads="1"/>
          </p:cNvSpPr>
          <p:nvPr userDrawn="1"/>
        </p:nvSpPr>
        <p:spPr bwMode="auto">
          <a:xfrm>
            <a:off x="533400" y="990600"/>
            <a:ext cx="51816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endParaRPr lang="en-US" altLang="en-US" dirty="0">
              <a:ea typeface="+mn-ea"/>
            </a:endParaRPr>
          </a:p>
        </p:txBody>
      </p:sp>
      <p:sp>
        <p:nvSpPr>
          <p:cNvPr id="2057" name="Text Box 16"/>
          <p:cNvSpPr txBox="1">
            <a:spLocks noChangeArrowheads="1"/>
          </p:cNvSpPr>
          <p:nvPr userDrawn="1"/>
        </p:nvSpPr>
        <p:spPr bwMode="auto">
          <a:xfrm>
            <a:off x="3200400" y="6400800"/>
            <a:ext cx="35052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en-US" sz="1200" b="1" dirty="0">
                <a:solidFill>
                  <a:srgbClr val="000000"/>
                </a:solidFill>
                <a:ea typeface="+mn-ea"/>
              </a:rPr>
              <a:t>NLS</a:t>
            </a:r>
            <a:endParaRPr lang="en-US" altLang="en-US" sz="1200" dirty="0">
              <a:solidFill>
                <a:srgbClr val="000000"/>
              </a:solidFill>
              <a:ea typeface="+mn-ea"/>
            </a:endParaRPr>
          </a:p>
        </p:txBody>
      </p:sp>
      <p:sp>
        <p:nvSpPr>
          <p:cNvPr id="2058" name="Text Box 18"/>
          <p:cNvSpPr txBox="1">
            <a:spLocks noChangeArrowheads="1"/>
          </p:cNvSpPr>
          <p:nvPr userDrawn="1"/>
        </p:nvSpPr>
        <p:spPr bwMode="auto">
          <a:xfrm>
            <a:off x="8382000" y="6400800"/>
            <a:ext cx="6096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fld id="{67BD3325-56D4-4B20-B13A-19C6EC98A464}" type="slidenum">
              <a:rPr lang="en-US" altLang="en-US" sz="1200" smtClean="0">
                <a:solidFill>
                  <a:srgbClr val="000000"/>
                </a:solidFill>
              </a:rPr>
              <a:pPr eaLnBrk="1" hangingPunct="1">
                <a:spcBef>
                  <a:spcPct val="50000"/>
                </a:spcBef>
                <a:defRPr/>
              </a:pPr>
              <a:t>‹#›</a:t>
            </a:fld>
            <a:endParaRPr lang="en-US" altLang="en-US" sz="1800" dirty="0">
              <a:solidFill>
                <a:srgbClr val="000000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0" y="6309948"/>
            <a:ext cx="1849120" cy="486503"/>
          </a:xfrm>
          <a:prstGeom prst="rect">
            <a:avLst/>
          </a:prstGeom>
        </p:spPr>
      </p:pic>
      <p:cxnSp>
        <p:nvCxnSpPr>
          <p:cNvPr id="4" name="Straight Connector 3"/>
          <p:cNvCxnSpPr/>
          <p:nvPr userDrawn="1"/>
        </p:nvCxnSpPr>
        <p:spPr>
          <a:xfrm>
            <a:off x="0" y="6248400"/>
            <a:ext cx="9144000" cy="0"/>
          </a:xfrm>
          <a:prstGeom prst="line">
            <a:avLst/>
          </a:prstGeom>
          <a:ln w="9525">
            <a:solidFill>
              <a:srgbClr val="37353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8"/>
          <p:cNvSpPr>
            <a:spLocks noChangeArrowheads="1"/>
          </p:cNvSpPr>
          <p:nvPr userDrawn="1"/>
        </p:nvSpPr>
        <p:spPr bwMode="auto">
          <a:xfrm>
            <a:off x="381000" y="381000"/>
            <a:ext cx="8382000" cy="76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ctr" eaLnBrk="1" hangingPunct="1"/>
            <a:endParaRPr lang="en-US" altLang="en-US" sz="2000"/>
          </a:p>
        </p:txBody>
      </p:sp>
    </p:spTree>
    <p:extLst>
      <p:ext uri="{BB962C8B-B14F-4D97-AF65-F5344CB8AC3E}">
        <p14:creationId xmlns:p14="http://schemas.microsoft.com/office/powerpoint/2010/main" val="29973954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</p:sldLayoutIdLst>
  <p:hf sldNum="0"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>
          <a:solidFill>
            <a:srgbClr val="F05936"/>
          </a:solidFill>
          <a:latin typeface="Arial" charset="0"/>
          <a:ea typeface="Arial" charset="0"/>
          <a:cs typeface="Arial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>
          <a:solidFill>
            <a:srgbClr val="0069A9"/>
          </a:solidFill>
          <a:latin typeface="Palatino" pitchFamily="-96" charset="0"/>
          <a:ea typeface="ＭＳ Ｐゴシック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>
          <a:solidFill>
            <a:srgbClr val="0069A9"/>
          </a:solidFill>
          <a:latin typeface="Palatino" pitchFamily="-96" charset="0"/>
          <a:ea typeface="ＭＳ Ｐゴシック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>
          <a:solidFill>
            <a:srgbClr val="0069A9"/>
          </a:solidFill>
          <a:latin typeface="Palatino" pitchFamily="-96" charset="0"/>
          <a:ea typeface="ＭＳ Ｐゴシック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>
          <a:solidFill>
            <a:srgbClr val="0069A9"/>
          </a:solidFill>
          <a:latin typeface="Palatino" pitchFamily="-96" charset="0"/>
          <a:ea typeface="ＭＳ Ｐゴシック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800">
          <a:solidFill>
            <a:srgbClr val="0069A9"/>
          </a:solidFill>
          <a:latin typeface="Palatino" pitchFamily="-96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800">
          <a:solidFill>
            <a:srgbClr val="0069A9"/>
          </a:solidFill>
          <a:latin typeface="Palatino" pitchFamily="-96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800">
          <a:solidFill>
            <a:srgbClr val="0069A9"/>
          </a:solidFill>
          <a:latin typeface="Palatino" pitchFamily="-96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800">
          <a:solidFill>
            <a:srgbClr val="0069A9"/>
          </a:solidFill>
          <a:latin typeface="Palatino" pitchFamily="-96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ea typeface="ＭＳ Ｐゴシック" charset="0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DDDDDD"/>
        </a:buClr>
        <a:buFont typeface="Wingdings" pitchFamily="2" charset="2"/>
        <a:buChar char="§"/>
        <a:defRPr sz="1600">
          <a:solidFill>
            <a:schemeClr val="tx1"/>
          </a:solidFill>
          <a:latin typeface="+mn-lt"/>
          <a:ea typeface="Arial" charset="0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DDDDDD"/>
        </a:buClr>
        <a:buFont typeface="Wingdings" pitchFamily="2" charset="2"/>
        <a:buChar char="§"/>
        <a:defRPr sz="1600">
          <a:solidFill>
            <a:schemeClr val="tx1"/>
          </a:solidFill>
          <a:latin typeface="+mn-lt"/>
          <a:ea typeface="Arial" charset="0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Arial" charset="0"/>
          <a:ea typeface="Arial" charset="0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  <a:ea typeface="Arial" charset="0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s://klasusers.com/klasuc2025" TargetMode="Externa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4.xml"/><Relationship Id="rId4" Type="http://schemas.openxmlformats.org/officeDocument/2006/relationships/image" Target="../media/image4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4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gaggle.email/join/klasusers@lists.klas.com" TargetMode="External"/><Relationship Id="rId7" Type="http://schemas.openxmlformats.org/officeDocument/2006/relationships/hyperlink" Target="https://www.linkedin.com/company/keystone-systems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4.xml"/><Relationship Id="rId6" Type="http://schemas.openxmlformats.org/officeDocument/2006/relationships/hyperlink" Target="https://twitter.com/KLASlibraries" TargetMode="External"/><Relationship Id="rId5" Type="http://schemas.openxmlformats.org/officeDocument/2006/relationships/hyperlink" Target="https://www.facebook.com/KLASlibraries" TargetMode="External"/><Relationship Id="rId4" Type="http://schemas.openxmlformats.org/officeDocument/2006/relationships/hyperlink" Target="https://gaggle.email/join/klasusers-irc@lists.klas.com" TargetMode="Externa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/>
          <p:cNvCxnSpPr>
            <a:cxnSpLocks noGrp="1" noRot="1" noMove="1" noResize="1" noEditPoints="1" noAdjustHandles="1" noChangeArrowheads="1" noChangeShapeType="1"/>
          </p:cNvCxnSpPr>
          <p:nvPr/>
        </p:nvCxnSpPr>
        <p:spPr>
          <a:xfrm>
            <a:off x="228600" y="1174432"/>
            <a:ext cx="8686800" cy="0"/>
          </a:xfrm>
          <a:prstGeom prst="line">
            <a:avLst/>
          </a:prstGeom>
          <a:ln w="22225">
            <a:solidFill>
              <a:schemeClr val="tx1">
                <a:lumMod val="65000"/>
                <a:lumOff val="3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200628" y="2367929"/>
            <a:ext cx="826519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KLAS Users’ Group Meeting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28600" y="3198926"/>
            <a:ext cx="8626151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0512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Maureen Dorosinski, President, KLAS Users’ Group</a:t>
            </a:r>
          </a:p>
          <a:p>
            <a:r>
              <a:rPr lang="en-US" sz="2800" dirty="0">
                <a:solidFill>
                  <a:srgbClr val="F0512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James </a:t>
            </a:r>
            <a:r>
              <a:rPr lang="en-US" sz="2800" dirty="0" err="1">
                <a:solidFill>
                  <a:srgbClr val="F0512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Burts</a:t>
            </a:r>
            <a:r>
              <a:rPr lang="en-US" sz="2800" dirty="0">
                <a:solidFill>
                  <a:srgbClr val="F0512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Keystone Systems</a:t>
            </a:r>
          </a:p>
          <a:p>
            <a:r>
              <a:rPr lang="en-US" sz="2800" dirty="0" err="1">
                <a:solidFill>
                  <a:srgbClr val="F0512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Mitake</a:t>
            </a:r>
            <a:r>
              <a:rPr lang="en-US" sz="2800" dirty="0">
                <a:solidFill>
                  <a:srgbClr val="F0512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F0512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Burts</a:t>
            </a:r>
            <a:r>
              <a:rPr lang="en-US" sz="2800" dirty="0">
                <a:solidFill>
                  <a:srgbClr val="F0512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Keystone Systems</a:t>
            </a:r>
          </a:p>
          <a:p>
            <a:r>
              <a:rPr lang="en-US" sz="2800" dirty="0" err="1">
                <a:solidFill>
                  <a:srgbClr val="F0512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Drea</a:t>
            </a:r>
            <a:r>
              <a:rPr lang="en-US" sz="2800" dirty="0">
                <a:solidFill>
                  <a:srgbClr val="F0512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F0512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Callicutt</a:t>
            </a:r>
            <a:r>
              <a:rPr lang="en-US" sz="2800" dirty="0">
                <a:solidFill>
                  <a:srgbClr val="F0512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Keystone Systems</a:t>
            </a:r>
          </a:p>
        </p:txBody>
      </p:sp>
      <p:pic>
        <p:nvPicPr>
          <p:cNvPr id="25" name="Picture 24" descr="A black background with orange text&#10;&#10;Description automatically generated">
            <a:extLst>
              <a:ext uri="{FF2B5EF4-FFF2-40B4-BE49-F238E27FC236}">
                <a16:creationId xmlns:a16="http://schemas.microsoft.com/office/drawing/2014/main" id="{5621A16B-AEBC-645A-6834-7CC456CB1702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3465" y="233307"/>
            <a:ext cx="2776728" cy="768502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6B2E949D-018E-A497-8285-0C24CB77CA14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215507" y="5781970"/>
            <a:ext cx="8639244" cy="8822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lnSpc>
                <a:spcPts val="1800"/>
              </a:lnSpc>
              <a:spcAft>
                <a:spcPts val="200"/>
              </a:spcAft>
            </a:pP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Growth in Action: Advancing Library Service</a:t>
            </a:r>
          </a:p>
          <a:p>
            <a:pPr algn="r">
              <a:lnSpc>
                <a:spcPts val="1800"/>
              </a:lnSpc>
              <a:spcAft>
                <a:spcPts val="200"/>
              </a:spcAft>
            </a:pP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through Community Partnerships</a:t>
            </a:r>
          </a:p>
          <a:p>
            <a:pPr algn="r"/>
            <a:r>
              <a:rPr lang="en-US" sz="16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NLS National Conference | September 10</a:t>
            </a:r>
            <a:r>
              <a:rPr lang="en-US" sz="16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</a:t>
            </a:r>
            <a:r>
              <a:rPr lang="en-US" sz="16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12, 2024</a:t>
            </a: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5BD7A4A7-FFBE-6284-6259-AEA85C60CC04}"/>
              </a:ext>
            </a:extLst>
          </p:cNvPr>
          <p:cNvCxnSpPr>
            <a:cxnSpLocks noGrp="1" noRot="1" noMove="1" noResize="1" noEditPoints="1" noAdjustHandles="1" noChangeArrowheads="1" noChangeShapeType="1"/>
          </p:cNvCxnSpPr>
          <p:nvPr/>
        </p:nvCxnSpPr>
        <p:spPr>
          <a:xfrm>
            <a:off x="215507" y="5674663"/>
            <a:ext cx="8699893" cy="0"/>
          </a:xfrm>
          <a:prstGeom prst="line">
            <a:avLst/>
          </a:prstGeom>
          <a:ln w="22225"/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4294947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541356" y="400642"/>
            <a:ext cx="8016490" cy="45089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sz="4000" dirty="0">
                <a:latin typeface="+mj-lt"/>
              </a:rPr>
              <a:t>KLAS Development Updates</a:t>
            </a:r>
          </a:p>
          <a:p>
            <a:pPr>
              <a:spcAft>
                <a:spcPts val="600"/>
              </a:spcAft>
            </a:pPr>
            <a:r>
              <a:rPr lang="en-US" sz="2800" dirty="0">
                <a:solidFill>
                  <a:srgbClr val="F05129"/>
                </a:solidFill>
              </a:rPr>
              <a:t>Recent Development Highlights</a:t>
            </a:r>
          </a:p>
          <a:p>
            <a:pPr marL="457200" indent="-4572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800" dirty="0"/>
              <a:t>Password Security Settings</a:t>
            </a:r>
          </a:p>
          <a:p>
            <a:pPr marL="457200" indent="-4572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800" dirty="0"/>
              <a:t>Serials Updates to support MOC Duplication</a:t>
            </a:r>
          </a:p>
          <a:p>
            <a:pPr marL="914400" lvl="1" indent="-4572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dirty="0"/>
              <a:t>Issues created based on files</a:t>
            </a:r>
          </a:p>
          <a:p>
            <a:pPr marL="914400" lvl="1" indent="-4572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dirty="0"/>
              <a:t>Batch Seed Serial </a:t>
            </a:r>
          </a:p>
          <a:p>
            <a:pPr marL="914400" lvl="1" indent="-4572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dirty="0"/>
              <a:t>Create Dup Order by Medium</a:t>
            </a:r>
          </a:p>
          <a:p>
            <a:pPr marL="457200" indent="-4572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800" dirty="0"/>
              <a:t>PIMMS sync, transfer bug fixes &amp; improvements, incl. AAA server authentication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2F709CEB-8EA9-8357-5E30-655CF1120C3F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215507" y="5781970"/>
            <a:ext cx="8639244" cy="8822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lnSpc>
                <a:spcPts val="1800"/>
              </a:lnSpc>
              <a:spcAft>
                <a:spcPts val="200"/>
              </a:spcAft>
            </a:pP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Growth in Action: Advancing Library Service</a:t>
            </a:r>
          </a:p>
          <a:p>
            <a:pPr algn="r">
              <a:lnSpc>
                <a:spcPts val="1800"/>
              </a:lnSpc>
              <a:spcAft>
                <a:spcPts val="200"/>
              </a:spcAft>
            </a:pP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through Community Partnerships</a:t>
            </a:r>
          </a:p>
          <a:p>
            <a:pPr algn="r"/>
            <a:r>
              <a:rPr lang="en-US" sz="16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NLS National Conference | September 10</a:t>
            </a:r>
            <a:r>
              <a:rPr lang="en-US" sz="16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</a:t>
            </a:r>
            <a:r>
              <a:rPr lang="en-US" sz="16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12, 2024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ED758C5E-20BE-0EE5-D76E-9B1D38EA5242}"/>
              </a:ext>
            </a:extLst>
          </p:cNvPr>
          <p:cNvCxnSpPr>
            <a:cxnSpLocks noGrp="1" noRot="1" noMove="1" noResize="1" noEditPoints="1" noAdjustHandles="1" noChangeArrowheads="1" noChangeShapeType="1"/>
          </p:cNvCxnSpPr>
          <p:nvPr/>
        </p:nvCxnSpPr>
        <p:spPr>
          <a:xfrm>
            <a:off x="215507" y="5674663"/>
            <a:ext cx="8699893" cy="0"/>
          </a:xfrm>
          <a:prstGeom prst="line">
            <a:avLst/>
          </a:prstGeom>
          <a:ln w="22225"/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1782365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541356" y="400642"/>
            <a:ext cx="801649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sz="4000" dirty="0">
                <a:latin typeface="+mj-lt"/>
              </a:rPr>
              <a:t>KLAS Development Updates</a:t>
            </a:r>
          </a:p>
          <a:p>
            <a:pPr>
              <a:spcAft>
                <a:spcPts val="600"/>
              </a:spcAft>
            </a:pPr>
            <a:r>
              <a:rPr lang="en-US" sz="2800" dirty="0">
                <a:solidFill>
                  <a:srgbClr val="F05129"/>
                </a:solidFill>
              </a:rPr>
              <a:t>Recent Development Highlights</a:t>
            </a:r>
          </a:p>
          <a:p>
            <a:pPr marL="457200" indent="-4572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800" dirty="0" err="1"/>
              <a:t>OpenEdge</a:t>
            </a:r>
            <a:r>
              <a:rPr lang="en-US" sz="2800" dirty="0"/>
              <a:t> 12.6.16 security update:</a:t>
            </a:r>
            <a:br>
              <a:rPr lang="en-US" sz="2800" dirty="0"/>
            </a:br>
            <a:r>
              <a:rPr lang="en-US" sz="2800" dirty="0"/>
              <a:t>If you are not yet at KLAS v7.8.22 – please update ASAP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2F709CEB-8EA9-8357-5E30-655CF1120C3F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215507" y="5781970"/>
            <a:ext cx="8639244" cy="8822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lnSpc>
                <a:spcPts val="1800"/>
              </a:lnSpc>
              <a:spcAft>
                <a:spcPts val="200"/>
              </a:spcAft>
            </a:pP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Growth in Action: Advancing Library Service</a:t>
            </a:r>
          </a:p>
          <a:p>
            <a:pPr algn="r">
              <a:lnSpc>
                <a:spcPts val="1800"/>
              </a:lnSpc>
              <a:spcAft>
                <a:spcPts val="200"/>
              </a:spcAft>
            </a:pP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through Community Partnerships</a:t>
            </a:r>
          </a:p>
          <a:p>
            <a:pPr algn="r"/>
            <a:r>
              <a:rPr lang="en-US" sz="16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NLS National Conference | September 10</a:t>
            </a:r>
            <a:r>
              <a:rPr lang="en-US" sz="16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</a:t>
            </a:r>
            <a:r>
              <a:rPr lang="en-US" sz="16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12, 2024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ED758C5E-20BE-0EE5-D76E-9B1D38EA5242}"/>
              </a:ext>
            </a:extLst>
          </p:cNvPr>
          <p:cNvCxnSpPr>
            <a:cxnSpLocks noGrp="1" noRot="1" noMove="1" noResize="1" noEditPoints="1" noAdjustHandles="1" noChangeArrowheads="1" noChangeShapeType="1"/>
          </p:cNvCxnSpPr>
          <p:nvPr/>
        </p:nvCxnSpPr>
        <p:spPr>
          <a:xfrm>
            <a:off x="215507" y="5674663"/>
            <a:ext cx="8699893" cy="0"/>
          </a:xfrm>
          <a:prstGeom prst="line">
            <a:avLst/>
          </a:prstGeom>
          <a:ln w="22225"/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6613551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541356" y="400642"/>
            <a:ext cx="8016490" cy="45858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sz="4000" dirty="0">
                <a:latin typeface="+mj-lt"/>
              </a:rPr>
              <a:t>KLAS Development Updates</a:t>
            </a:r>
          </a:p>
          <a:p>
            <a:pPr>
              <a:spcAft>
                <a:spcPts val="600"/>
              </a:spcAft>
            </a:pPr>
            <a:r>
              <a:rPr lang="en-US" sz="2800" dirty="0">
                <a:solidFill>
                  <a:srgbClr val="F05129"/>
                </a:solidFill>
              </a:rPr>
              <a:t>Upcoming Development Priorities</a:t>
            </a:r>
          </a:p>
          <a:p>
            <a:pPr marL="457200" indent="-4572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800" dirty="0"/>
              <a:t>Parental Acknowledgement handling</a:t>
            </a:r>
          </a:p>
          <a:p>
            <a:pPr marL="914400" lvl="1" indent="-4572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dirty="0"/>
              <a:t>Store Acknowledgement</a:t>
            </a:r>
          </a:p>
          <a:p>
            <a:pPr marL="914400" lvl="1" indent="-4572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dirty="0"/>
              <a:t>Sync with PIMMS</a:t>
            </a:r>
          </a:p>
          <a:p>
            <a:pPr marL="914400" lvl="1" indent="-4572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dirty="0"/>
              <a:t>Block patron if not in place</a:t>
            </a:r>
            <a:endParaRPr lang="en-US" sz="2800" dirty="0"/>
          </a:p>
          <a:p>
            <a:pPr marL="457200" indent="-4572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800" dirty="0" err="1"/>
              <a:t>Keycloak</a:t>
            </a:r>
            <a:r>
              <a:rPr lang="en-US" sz="2800" dirty="0"/>
              <a:t> integration for single-sign</a:t>
            </a:r>
          </a:p>
          <a:p>
            <a:pPr marL="457200" indent="-4572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800" dirty="0"/>
              <a:t>Out-of-state emergency Duplication handling</a:t>
            </a:r>
          </a:p>
          <a:p>
            <a:pPr marL="457200" indent="-4572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800" dirty="0"/>
              <a:t>Continued Serials improvements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2F709CEB-8EA9-8357-5E30-655CF1120C3F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215507" y="5781970"/>
            <a:ext cx="8639244" cy="8822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lnSpc>
                <a:spcPts val="1800"/>
              </a:lnSpc>
              <a:spcAft>
                <a:spcPts val="200"/>
              </a:spcAft>
            </a:pP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Growth in Action: Advancing Library Service</a:t>
            </a:r>
          </a:p>
          <a:p>
            <a:pPr algn="r">
              <a:lnSpc>
                <a:spcPts val="1800"/>
              </a:lnSpc>
              <a:spcAft>
                <a:spcPts val="200"/>
              </a:spcAft>
            </a:pP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through Community Partnerships</a:t>
            </a:r>
          </a:p>
          <a:p>
            <a:pPr algn="r"/>
            <a:r>
              <a:rPr lang="en-US" sz="16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NLS National Conference | September 10</a:t>
            </a:r>
            <a:r>
              <a:rPr lang="en-US" sz="16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</a:t>
            </a:r>
            <a:r>
              <a:rPr lang="en-US" sz="16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12, 2024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ED758C5E-20BE-0EE5-D76E-9B1D38EA5242}"/>
              </a:ext>
            </a:extLst>
          </p:cNvPr>
          <p:cNvCxnSpPr>
            <a:cxnSpLocks noGrp="1" noRot="1" noMove="1" noResize="1" noEditPoints="1" noAdjustHandles="1" noChangeArrowheads="1" noChangeShapeType="1"/>
          </p:cNvCxnSpPr>
          <p:nvPr/>
        </p:nvCxnSpPr>
        <p:spPr>
          <a:xfrm>
            <a:off x="215507" y="5674663"/>
            <a:ext cx="8699893" cy="0"/>
          </a:xfrm>
          <a:prstGeom prst="line">
            <a:avLst/>
          </a:prstGeom>
          <a:ln w="22225"/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4594741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215507" y="306050"/>
            <a:ext cx="7095963" cy="12157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sz="4000" dirty="0">
                <a:latin typeface="+mj-lt"/>
              </a:rPr>
              <a:t>KLAS Users’ Group</a:t>
            </a:r>
          </a:p>
          <a:p>
            <a:pPr>
              <a:spcAft>
                <a:spcPts val="600"/>
              </a:spcAft>
            </a:pPr>
            <a:endParaRPr lang="en-US" sz="2800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2F709CEB-8EA9-8357-5E30-655CF1120C3F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215507" y="5781970"/>
            <a:ext cx="8639244" cy="8822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lnSpc>
                <a:spcPts val="1800"/>
              </a:lnSpc>
              <a:spcAft>
                <a:spcPts val="200"/>
              </a:spcAft>
            </a:pP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Growth in Action: Advancing Library Service</a:t>
            </a:r>
          </a:p>
          <a:p>
            <a:pPr algn="r">
              <a:lnSpc>
                <a:spcPts val="1800"/>
              </a:lnSpc>
              <a:spcAft>
                <a:spcPts val="200"/>
              </a:spcAft>
            </a:pP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through Community Partnerships</a:t>
            </a:r>
          </a:p>
          <a:p>
            <a:pPr algn="r"/>
            <a:r>
              <a:rPr lang="en-US" sz="16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NLS National Conference | September 10</a:t>
            </a:r>
            <a:r>
              <a:rPr lang="en-US" sz="16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</a:t>
            </a:r>
            <a:r>
              <a:rPr lang="en-US" sz="16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12, 2024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ED758C5E-20BE-0EE5-D76E-9B1D38EA5242}"/>
              </a:ext>
            </a:extLst>
          </p:cNvPr>
          <p:cNvCxnSpPr>
            <a:cxnSpLocks noGrp="1" noRot="1" noMove="1" noResize="1" noEditPoints="1" noAdjustHandles="1" noChangeArrowheads="1" noChangeShapeType="1"/>
          </p:cNvCxnSpPr>
          <p:nvPr/>
        </p:nvCxnSpPr>
        <p:spPr>
          <a:xfrm>
            <a:off x="215507" y="5674663"/>
            <a:ext cx="8699893" cy="0"/>
          </a:xfrm>
          <a:prstGeom prst="line">
            <a:avLst/>
          </a:prstGeom>
          <a:ln w="22225"/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" name="TextBox 1">
            <a:extLst>
              <a:ext uri="{FF2B5EF4-FFF2-40B4-BE49-F238E27FC236}">
                <a16:creationId xmlns:a16="http://schemas.microsoft.com/office/drawing/2014/main" id="{D7DC1B0F-F297-E1CB-6544-F223F179D91B}"/>
              </a:ext>
            </a:extLst>
          </p:cNvPr>
          <p:cNvSpPr txBox="1"/>
          <p:nvPr/>
        </p:nvSpPr>
        <p:spPr>
          <a:xfrm>
            <a:off x="4437033" y="1105225"/>
            <a:ext cx="4229100" cy="44781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sz="2800" dirty="0">
                <a:solidFill>
                  <a:srgbClr val="F05129"/>
                </a:solidFill>
                <a:latin typeface="+mj-lt"/>
              </a:rPr>
              <a:t>Committees</a:t>
            </a:r>
          </a:p>
          <a:p>
            <a:pPr marL="521208" indent="-457200">
              <a:buFont typeface="Arial" panose="020B0604020202020204" pitchFamily="34" charset="0"/>
              <a:buChar char="•"/>
            </a:pPr>
            <a:r>
              <a:rPr lang="en-US" sz="2800" dirty="0"/>
              <a:t>KLAS Development Advisory Committee Chair: Jesse McGarity</a:t>
            </a:r>
          </a:p>
          <a:p>
            <a:pPr marL="521208" indent="-457200">
              <a:buFont typeface="Arial" panose="020B0604020202020204" pitchFamily="34" charset="0"/>
              <a:buChar char="•"/>
            </a:pPr>
            <a:r>
              <a:rPr lang="en-US" sz="2800" dirty="0"/>
              <a:t>Program Committee Chair: Jesse McGarity</a:t>
            </a:r>
          </a:p>
          <a:p>
            <a:pPr marL="521208" indent="-457200">
              <a:buFont typeface="Arial" panose="020B0604020202020204" pitchFamily="34" charset="0"/>
              <a:buChar char="•"/>
            </a:pPr>
            <a:r>
              <a:rPr lang="en-US" sz="2800" dirty="0"/>
              <a:t>Logistics Committee Chair: Maureen </a:t>
            </a:r>
            <a:r>
              <a:rPr lang="en-US" sz="2800" dirty="0" err="1"/>
              <a:t>Dorosinski</a:t>
            </a:r>
            <a:endParaRPr lang="en-US" sz="2800" dirty="0"/>
          </a:p>
          <a:p>
            <a:pPr>
              <a:spcAft>
                <a:spcPts val="600"/>
              </a:spcAft>
            </a:pPr>
            <a:endParaRPr lang="en-US" sz="28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F51EE13-71A6-B493-D789-9C9E9406FA9B}"/>
              </a:ext>
            </a:extLst>
          </p:cNvPr>
          <p:cNvSpPr txBox="1"/>
          <p:nvPr/>
        </p:nvSpPr>
        <p:spPr>
          <a:xfrm>
            <a:off x="228600" y="1105225"/>
            <a:ext cx="4373544" cy="49859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sz="2800" dirty="0">
                <a:solidFill>
                  <a:srgbClr val="F05129"/>
                </a:solidFill>
                <a:latin typeface="+mj-lt"/>
              </a:rPr>
              <a:t>Officers</a:t>
            </a:r>
          </a:p>
          <a:p>
            <a:pPr marL="521208" indent="-457200">
              <a:buFont typeface="Arial" panose="020B0604020202020204" pitchFamily="34" charset="0"/>
              <a:buChar char="•"/>
            </a:pPr>
            <a:r>
              <a:rPr lang="en-US" sz="2800" dirty="0"/>
              <a:t>Maureen Dorosinski, President</a:t>
            </a:r>
          </a:p>
          <a:p>
            <a:pPr marL="521208" indent="-457200">
              <a:buFont typeface="Arial" panose="020B0604020202020204" pitchFamily="34" charset="0"/>
              <a:buChar char="•"/>
            </a:pPr>
            <a:r>
              <a:rPr lang="en-US" sz="2800" dirty="0"/>
              <a:t>Traci Timmons, </a:t>
            </a:r>
            <a:br>
              <a:rPr lang="en-US" sz="2800" dirty="0"/>
            </a:br>
            <a:r>
              <a:rPr lang="en-US" sz="2800" dirty="0"/>
              <a:t>Past President </a:t>
            </a:r>
          </a:p>
          <a:p>
            <a:pPr marL="521208" indent="-457200">
              <a:buFont typeface="Arial" panose="020B0604020202020204" pitchFamily="34" charset="0"/>
              <a:buChar char="•"/>
            </a:pPr>
            <a:r>
              <a:rPr lang="en-US" sz="2800" dirty="0"/>
              <a:t>Josh Easter, </a:t>
            </a:r>
            <a:br>
              <a:rPr lang="en-US" sz="2800" dirty="0"/>
            </a:br>
            <a:r>
              <a:rPr lang="en-US" sz="2800" dirty="0"/>
              <a:t>Vice President</a:t>
            </a:r>
          </a:p>
          <a:p>
            <a:pPr marL="521208" indent="-457200">
              <a:buFont typeface="Arial" panose="020B0604020202020204" pitchFamily="34" charset="0"/>
              <a:buChar char="•"/>
            </a:pPr>
            <a:r>
              <a:rPr lang="en-US" sz="2800" dirty="0"/>
              <a:t>Sara Zapotocky, Secretary</a:t>
            </a:r>
          </a:p>
          <a:p>
            <a:pPr>
              <a:spcAft>
                <a:spcPts val="600"/>
              </a:spcAft>
            </a:pPr>
            <a:endParaRPr lang="en-US" sz="2800" dirty="0">
              <a:solidFill>
                <a:srgbClr val="F05129"/>
              </a:solidFill>
              <a:latin typeface="+mj-lt"/>
            </a:endParaRPr>
          </a:p>
          <a:p>
            <a:pPr>
              <a:spcAft>
                <a:spcPts val="600"/>
              </a:spcAft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45912464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716D406B-0694-B398-C62C-BB6D3F9B3B18}"/>
              </a:ext>
            </a:extLst>
          </p:cNvPr>
          <p:cNvSpPr txBox="1"/>
          <p:nvPr/>
        </p:nvSpPr>
        <p:spPr>
          <a:xfrm>
            <a:off x="726083" y="760860"/>
            <a:ext cx="7771372" cy="43088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sz="4000" dirty="0">
                <a:latin typeface="+mj-lt"/>
              </a:rPr>
              <a:t>KLAS Users’ Group Committees</a:t>
            </a:r>
          </a:p>
          <a:p>
            <a:pPr>
              <a:spcAft>
                <a:spcPts val="600"/>
              </a:spcAft>
            </a:pPr>
            <a:r>
              <a:rPr lang="en-US" sz="2800" dirty="0">
                <a:solidFill>
                  <a:srgbClr val="F05129"/>
                </a:solidFill>
              </a:rPr>
              <a:t>KLAS Development Advisory Committee</a:t>
            </a:r>
          </a:p>
          <a:p>
            <a:pPr marL="521208" indent="-457200">
              <a:buFont typeface="Arial" panose="020B0604020202020204" pitchFamily="34" charset="0"/>
              <a:buChar char="•"/>
            </a:pPr>
            <a:r>
              <a:rPr lang="en-US" sz="2800" dirty="0"/>
              <a:t>Serves as an advisory role to Keystone on new features being developed for future releases of KLAS. </a:t>
            </a:r>
          </a:p>
          <a:p>
            <a:pPr marL="521208" indent="-457200">
              <a:buFont typeface="Arial" panose="020B0604020202020204" pitchFamily="34" charset="0"/>
              <a:buChar char="•"/>
            </a:pPr>
            <a:r>
              <a:rPr lang="en-US" sz="2800" dirty="0"/>
              <a:t>Meets once per month, apply to serve for two years</a:t>
            </a:r>
          </a:p>
          <a:p>
            <a:pPr marL="64008"/>
            <a:r>
              <a:rPr lang="en-US" sz="2800" dirty="0"/>
              <a:t> </a:t>
            </a:r>
          </a:p>
          <a:p>
            <a:pPr marL="521208" indent="-457200">
              <a:buFont typeface="Arial" panose="020B0604020202020204" pitchFamily="34" charset="0"/>
              <a:buChar char="•"/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88538417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716D406B-0694-B398-C62C-BB6D3F9B3B18}"/>
              </a:ext>
            </a:extLst>
          </p:cNvPr>
          <p:cNvSpPr txBox="1"/>
          <p:nvPr/>
        </p:nvSpPr>
        <p:spPr>
          <a:xfrm>
            <a:off x="726083" y="760860"/>
            <a:ext cx="8016490" cy="56784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sz="4000" dirty="0">
                <a:latin typeface="+mj-lt"/>
              </a:rPr>
              <a:t>KLAS Users’ Group Committees</a:t>
            </a:r>
          </a:p>
          <a:p>
            <a:pPr>
              <a:spcAft>
                <a:spcPts val="600"/>
              </a:spcAft>
            </a:pPr>
            <a:r>
              <a:rPr lang="en-US" sz="2800" dirty="0">
                <a:solidFill>
                  <a:srgbClr val="F05129"/>
                </a:solidFill>
              </a:rPr>
              <a:t>Program Committee</a:t>
            </a:r>
          </a:p>
          <a:p>
            <a:pPr marL="521208" indent="-457200">
              <a:buFont typeface="Arial" panose="020B0604020202020204" pitchFamily="34" charset="0"/>
              <a:buChar char="•"/>
            </a:pPr>
            <a:r>
              <a:rPr lang="en-US" sz="2800" dirty="0"/>
              <a:t>Online programs each month; during years of Mini Conference, once per quarter.</a:t>
            </a:r>
          </a:p>
          <a:p>
            <a:pPr marL="521208" indent="-457200">
              <a:buFont typeface="Arial" panose="020B0604020202020204" pitchFamily="34" charset="0"/>
              <a:buChar char="•"/>
            </a:pPr>
            <a:r>
              <a:rPr lang="en-US" sz="2800" dirty="0"/>
              <a:t>Meets once per month, new members always welcome</a:t>
            </a:r>
          </a:p>
          <a:p>
            <a:pPr>
              <a:spcAft>
                <a:spcPts val="600"/>
              </a:spcAft>
            </a:pPr>
            <a:r>
              <a:rPr lang="en-US" sz="2800" dirty="0">
                <a:solidFill>
                  <a:srgbClr val="F05129"/>
                </a:solidFill>
              </a:rPr>
              <a:t>Logistics Committee</a:t>
            </a:r>
          </a:p>
          <a:p>
            <a:pPr marL="521208" indent="-457200">
              <a:buFont typeface="Arial" panose="020B0604020202020204" pitchFamily="34" charset="0"/>
              <a:buChar char="•"/>
            </a:pPr>
            <a:r>
              <a:rPr lang="en-US" sz="2800" dirty="0"/>
              <a:t>Accommodations, transportation, gifts, speakers, incentives for conference.</a:t>
            </a:r>
          </a:p>
          <a:p>
            <a:pPr marL="521208" indent="-457200">
              <a:buFont typeface="Arial" panose="020B0604020202020204" pitchFamily="34" charset="0"/>
              <a:buChar char="•"/>
            </a:pPr>
            <a:r>
              <a:rPr lang="en-US" sz="2800" dirty="0"/>
              <a:t>Meets once per month, new members always welcome</a:t>
            </a:r>
          </a:p>
          <a:p>
            <a:pPr marL="521208" indent="-457200">
              <a:buFont typeface="Arial" panose="020B0604020202020204" pitchFamily="34" charset="0"/>
              <a:buChar char="•"/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87340714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541356" y="400643"/>
            <a:ext cx="7095963" cy="41088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sz="4000" dirty="0">
                <a:latin typeface="+mj-lt"/>
              </a:rPr>
              <a:t>KLAS Users’ Conference</a:t>
            </a:r>
          </a:p>
          <a:p>
            <a:pPr>
              <a:spcAft>
                <a:spcPts val="600"/>
              </a:spcAft>
            </a:pPr>
            <a:r>
              <a:rPr lang="en-US" sz="2800" dirty="0">
                <a:solidFill>
                  <a:srgbClr val="F05129"/>
                </a:solidFill>
              </a:rPr>
              <a:t>March 17-20, 2025</a:t>
            </a:r>
            <a:r>
              <a:rPr lang="en-US" sz="2800" dirty="0">
                <a:latin typeface="+mj-lt"/>
              </a:rPr>
              <a:t> </a:t>
            </a:r>
          </a:p>
          <a:p>
            <a:pPr>
              <a:spcAft>
                <a:spcPts val="600"/>
              </a:spcAft>
            </a:pPr>
            <a:r>
              <a:rPr lang="en-US" sz="2800" dirty="0"/>
              <a:t>Indianapolis, IN</a:t>
            </a:r>
          </a:p>
          <a:p>
            <a:pPr marL="457200" indent="-4572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800" dirty="0"/>
              <a:t>Early-bird Registration </a:t>
            </a:r>
            <a:br>
              <a:rPr lang="en-US" sz="2800" dirty="0"/>
            </a:br>
            <a:r>
              <a:rPr lang="en-US" sz="2800" dirty="0"/>
              <a:t>open now</a:t>
            </a:r>
          </a:p>
          <a:p>
            <a:pPr marL="457200" indent="-4572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800" dirty="0"/>
              <a:t>Call for Proposals</a:t>
            </a:r>
          </a:p>
          <a:p>
            <a:pPr marL="457200" indent="-4572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800" dirty="0"/>
              <a:t>Info &amp; links at </a:t>
            </a:r>
            <a:br>
              <a:rPr lang="en-US" sz="2800" dirty="0"/>
            </a:br>
            <a:r>
              <a:rPr lang="en-US" sz="2800" dirty="0">
                <a:hlinkClick r:id="rId3"/>
              </a:rPr>
              <a:t>KLASusers.com</a:t>
            </a:r>
            <a:r>
              <a:rPr lang="en-US" sz="2800" dirty="0"/>
              <a:t> 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2F709CEB-8EA9-8357-5E30-655CF1120C3F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215507" y="5781970"/>
            <a:ext cx="8639244" cy="8822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lnSpc>
                <a:spcPts val="1800"/>
              </a:lnSpc>
              <a:spcAft>
                <a:spcPts val="200"/>
              </a:spcAft>
            </a:pP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Growth in Action: Advancing Library Service</a:t>
            </a:r>
          </a:p>
          <a:p>
            <a:pPr algn="r">
              <a:lnSpc>
                <a:spcPts val="1800"/>
              </a:lnSpc>
              <a:spcAft>
                <a:spcPts val="200"/>
              </a:spcAft>
            </a:pP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through Community Partnerships</a:t>
            </a:r>
          </a:p>
          <a:p>
            <a:pPr algn="r"/>
            <a:r>
              <a:rPr lang="en-US" sz="16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NLS National Conference | September 10</a:t>
            </a:r>
            <a:r>
              <a:rPr lang="en-US" sz="16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</a:t>
            </a:r>
            <a:r>
              <a:rPr lang="en-US" sz="16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12, 2024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ED758C5E-20BE-0EE5-D76E-9B1D38EA5242}"/>
              </a:ext>
            </a:extLst>
          </p:cNvPr>
          <p:cNvCxnSpPr>
            <a:cxnSpLocks noGrp="1" noRot="1" noMove="1" noResize="1" noEditPoints="1" noAdjustHandles="1" noChangeArrowheads="1" noChangeShapeType="1"/>
          </p:cNvCxnSpPr>
          <p:nvPr/>
        </p:nvCxnSpPr>
        <p:spPr>
          <a:xfrm>
            <a:off x="215507" y="5674663"/>
            <a:ext cx="8699893" cy="0"/>
          </a:xfrm>
          <a:prstGeom prst="line">
            <a:avLst/>
          </a:prstGeom>
          <a:ln w="22225"/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pic>
        <p:nvPicPr>
          <p:cNvPr id="3" name="Picture 2" descr="#KLAS UC 2025 logo with bright green &quot;Start your engines!&quot; and a white checkered flag on an asphalt grey background.">
            <a:extLst>
              <a:ext uri="{FF2B5EF4-FFF2-40B4-BE49-F238E27FC236}">
                <a16:creationId xmlns:a16="http://schemas.microsoft.com/office/drawing/2014/main" id="{8856B5D6-B1BB-A31D-BEA7-0D75E66AB638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295896" y="1008502"/>
            <a:ext cx="4558855" cy="45588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704948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#KLAS UC 2025 logo with bright green &quot;Start your engines!&quot; and a white checkered flag on an asphalt grey background.">
            <a:extLst>
              <a:ext uri="{FF2B5EF4-FFF2-40B4-BE49-F238E27FC236}">
                <a16:creationId xmlns:a16="http://schemas.microsoft.com/office/drawing/2014/main" id="{8856B5D6-B1BB-A31D-BEA7-0D75E66AB638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41041" y="2935979"/>
            <a:ext cx="2474359" cy="2474359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541356" y="400643"/>
            <a:ext cx="7095963" cy="38779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sz="4000" dirty="0">
                <a:latin typeface="+mj-lt"/>
              </a:rPr>
              <a:t>KLAS Users’ Conference</a:t>
            </a:r>
          </a:p>
          <a:p>
            <a:pPr>
              <a:spcAft>
                <a:spcPts val="600"/>
              </a:spcAft>
            </a:pPr>
            <a:endParaRPr lang="en-US" sz="1600" dirty="0">
              <a:latin typeface="+mj-lt"/>
            </a:endParaRPr>
          </a:p>
          <a:p>
            <a:pPr>
              <a:spcAft>
                <a:spcPts val="600"/>
              </a:spcAft>
            </a:pPr>
            <a:r>
              <a:rPr lang="en-US" sz="6000" b="0" i="0" dirty="0">
                <a:solidFill>
                  <a:srgbClr val="F05129"/>
                </a:solidFill>
                <a:effectLst/>
                <a:latin typeface="Rubik"/>
              </a:rPr>
              <a:t>Driving Innovation &amp; Inclusion in Libraries: Start Your Engines!</a:t>
            </a:r>
            <a:endParaRPr lang="en-US" sz="6000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2F709CEB-8EA9-8357-5E30-655CF1120C3F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215507" y="5781970"/>
            <a:ext cx="8639244" cy="8822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lnSpc>
                <a:spcPts val="1800"/>
              </a:lnSpc>
              <a:spcAft>
                <a:spcPts val="200"/>
              </a:spcAft>
            </a:pP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Growth in Action: Advancing Library Service</a:t>
            </a:r>
          </a:p>
          <a:p>
            <a:pPr algn="r">
              <a:lnSpc>
                <a:spcPts val="1800"/>
              </a:lnSpc>
              <a:spcAft>
                <a:spcPts val="200"/>
              </a:spcAft>
            </a:pP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through Community Partnerships</a:t>
            </a:r>
          </a:p>
          <a:p>
            <a:pPr algn="r"/>
            <a:r>
              <a:rPr lang="en-US" sz="16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NLS National Conference | September 10</a:t>
            </a:r>
            <a:r>
              <a:rPr lang="en-US" sz="16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</a:t>
            </a:r>
            <a:r>
              <a:rPr lang="en-US" sz="16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12, 2024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ED758C5E-20BE-0EE5-D76E-9B1D38EA5242}"/>
              </a:ext>
            </a:extLst>
          </p:cNvPr>
          <p:cNvCxnSpPr>
            <a:cxnSpLocks noGrp="1" noRot="1" noMove="1" noResize="1" noEditPoints="1" noAdjustHandles="1" noChangeArrowheads="1" noChangeShapeType="1"/>
          </p:cNvCxnSpPr>
          <p:nvPr/>
        </p:nvCxnSpPr>
        <p:spPr>
          <a:xfrm>
            <a:off x="215507" y="5674663"/>
            <a:ext cx="8699893" cy="0"/>
          </a:xfrm>
          <a:prstGeom prst="line">
            <a:avLst/>
          </a:prstGeom>
          <a:ln w="22225"/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4560542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716D406B-0694-B398-C62C-BB6D3F9B3B18}"/>
              </a:ext>
            </a:extLst>
          </p:cNvPr>
          <p:cNvSpPr txBox="1"/>
          <p:nvPr/>
        </p:nvSpPr>
        <p:spPr>
          <a:xfrm>
            <a:off x="284480" y="760860"/>
            <a:ext cx="8676639" cy="49705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sz="4000" dirty="0">
                <a:latin typeface="+mj-lt"/>
              </a:rPr>
              <a:t>KLAS Users’ Conference </a:t>
            </a:r>
          </a:p>
          <a:p>
            <a:pPr>
              <a:spcAft>
                <a:spcPts val="600"/>
              </a:spcAft>
            </a:pPr>
            <a:r>
              <a:rPr lang="en-US" sz="2800" dirty="0">
                <a:solidFill>
                  <a:srgbClr val="F05129"/>
                </a:solidFill>
              </a:rPr>
              <a:t>Hotel</a:t>
            </a:r>
          </a:p>
          <a:p>
            <a:pPr>
              <a:spcAft>
                <a:spcPts val="600"/>
              </a:spcAft>
            </a:pPr>
            <a:r>
              <a:rPr lang="en-US" sz="2800" b="1" dirty="0"/>
              <a:t>Embassy Suites by Hilton Indianapolis Downtown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dirty="0"/>
              <a:t>$133/ night + tax (or prevailing gov. rate)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dirty="0"/>
              <a:t>Breakfast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dirty="0"/>
              <a:t>Evening reception</a:t>
            </a:r>
          </a:p>
          <a:p>
            <a:pPr>
              <a:spcAft>
                <a:spcPts val="600"/>
              </a:spcAft>
            </a:pPr>
            <a:r>
              <a:rPr lang="en-US" sz="2800" dirty="0">
                <a:solidFill>
                  <a:srgbClr val="F05129"/>
                </a:solidFill>
              </a:rPr>
              <a:t>Conference Site</a:t>
            </a:r>
          </a:p>
          <a:p>
            <a:pPr>
              <a:spcAft>
                <a:spcPts val="600"/>
              </a:spcAft>
            </a:pPr>
            <a:r>
              <a:rPr lang="en-US" sz="2800" b="1" dirty="0"/>
              <a:t>Indiana State Library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dirty="0"/>
              <a:t>Walking distance from hotel</a:t>
            </a:r>
          </a:p>
          <a:p>
            <a:pPr marL="914400" lvl="1" indent="-457200"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22621530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716D406B-0694-B398-C62C-BB6D3F9B3B18}"/>
              </a:ext>
            </a:extLst>
          </p:cNvPr>
          <p:cNvSpPr txBox="1"/>
          <p:nvPr/>
        </p:nvSpPr>
        <p:spPr>
          <a:xfrm>
            <a:off x="726083" y="760860"/>
            <a:ext cx="8016490" cy="50475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sz="4000" dirty="0">
                <a:latin typeface="+mj-lt"/>
              </a:rPr>
              <a:t>KLAS Users’ Conference </a:t>
            </a:r>
          </a:p>
          <a:p>
            <a:pPr>
              <a:spcAft>
                <a:spcPts val="600"/>
              </a:spcAft>
            </a:pPr>
            <a:r>
              <a:rPr lang="en-US" sz="2800" dirty="0">
                <a:solidFill>
                  <a:srgbClr val="F05129"/>
                </a:solidFill>
              </a:rPr>
              <a:t>Registration Deadlines and Costs</a:t>
            </a:r>
          </a:p>
          <a:p>
            <a:pPr>
              <a:spcAft>
                <a:spcPts val="600"/>
              </a:spcAft>
            </a:pPr>
            <a:r>
              <a:rPr lang="en-US" sz="2800" b="1" dirty="0"/>
              <a:t>In-Person Attendee Registration:</a:t>
            </a:r>
          </a:p>
          <a:p>
            <a:pPr marL="457200" indent="-4572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800" dirty="0"/>
              <a:t>In-Person Early-bird (before December 18, 2024) = $200 with Early-bird discount</a:t>
            </a:r>
          </a:p>
          <a:p>
            <a:pPr marL="457200" indent="-4572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800" dirty="0"/>
              <a:t>In-Person (December 18, 2024 - February 16, 2025) = $250 per attendee</a:t>
            </a:r>
          </a:p>
          <a:p>
            <a:pPr marL="457200" indent="-4572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800" dirty="0"/>
              <a:t>In-Person Late (after February 16, 2025) = $300 with late fee</a:t>
            </a:r>
          </a:p>
          <a:p>
            <a:pPr>
              <a:spcAft>
                <a:spcPts val="600"/>
              </a:spcAft>
            </a:pPr>
            <a:endParaRPr lang="en-US" sz="2800" dirty="0">
              <a:solidFill>
                <a:srgbClr val="F0512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263908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453535" y="868238"/>
            <a:ext cx="6820101" cy="41857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sz="4000" dirty="0">
                <a:solidFill>
                  <a:srgbClr val="F05129"/>
                </a:solidFill>
                <a:latin typeface="+mj-lt"/>
              </a:rPr>
              <a:t>Agenda:</a:t>
            </a:r>
          </a:p>
          <a:p>
            <a:pPr marL="514350" indent="-514350">
              <a:spcAft>
                <a:spcPts val="600"/>
              </a:spcAft>
              <a:buFont typeface="+mj-lt"/>
              <a:buAutoNum type="arabicPeriod"/>
            </a:pPr>
            <a:r>
              <a:rPr lang="en-US" sz="2800" dirty="0"/>
              <a:t>Introductions</a:t>
            </a:r>
          </a:p>
          <a:p>
            <a:pPr marL="514350" indent="-514350">
              <a:spcAft>
                <a:spcPts val="600"/>
              </a:spcAft>
              <a:buFont typeface="+mj-lt"/>
              <a:buAutoNum type="arabicPeriod"/>
            </a:pPr>
            <a:r>
              <a:rPr lang="en-US" sz="2800" dirty="0"/>
              <a:t>Keystone Updates</a:t>
            </a:r>
          </a:p>
          <a:p>
            <a:pPr marL="514350" indent="-514350">
              <a:spcAft>
                <a:spcPts val="600"/>
              </a:spcAft>
              <a:buFont typeface="+mj-lt"/>
              <a:buAutoNum type="arabicPeriod"/>
            </a:pPr>
            <a:r>
              <a:rPr lang="en-US" sz="2800" dirty="0"/>
              <a:t>KLAS Development Updates</a:t>
            </a:r>
          </a:p>
          <a:p>
            <a:pPr marL="514350" indent="-514350">
              <a:spcAft>
                <a:spcPts val="600"/>
              </a:spcAft>
              <a:buFont typeface="+mj-lt"/>
              <a:buAutoNum type="arabicPeriod"/>
            </a:pPr>
            <a:r>
              <a:rPr lang="en-US" sz="2800" dirty="0"/>
              <a:t>KLAS Users’ Group Officers’ &amp; Committees</a:t>
            </a:r>
          </a:p>
          <a:p>
            <a:pPr marL="514350" indent="-514350">
              <a:spcAft>
                <a:spcPts val="600"/>
              </a:spcAft>
              <a:buFont typeface="+mj-lt"/>
              <a:buAutoNum type="arabicPeriod"/>
            </a:pPr>
            <a:r>
              <a:rPr lang="en-US" sz="2800" dirty="0"/>
              <a:t>KLAS Users’ Conference</a:t>
            </a:r>
          </a:p>
          <a:p>
            <a:pPr marL="514350" indent="-514350">
              <a:spcAft>
                <a:spcPts val="600"/>
              </a:spcAft>
              <a:buFont typeface="+mj-lt"/>
              <a:buAutoNum type="arabicPeriod"/>
            </a:pPr>
            <a:r>
              <a:rPr lang="en-US" sz="2800" dirty="0"/>
              <a:t>Q&amp;A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2F709CEB-8EA9-8357-5E30-655CF1120C3F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215507" y="5781970"/>
            <a:ext cx="8639244" cy="8822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lnSpc>
                <a:spcPts val="1800"/>
              </a:lnSpc>
              <a:spcAft>
                <a:spcPts val="200"/>
              </a:spcAft>
            </a:pP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Growth in Action: Advancing Library Service</a:t>
            </a:r>
          </a:p>
          <a:p>
            <a:pPr algn="r">
              <a:lnSpc>
                <a:spcPts val="1800"/>
              </a:lnSpc>
              <a:spcAft>
                <a:spcPts val="200"/>
              </a:spcAft>
            </a:pP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through Community Partnerships</a:t>
            </a:r>
          </a:p>
          <a:p>
            <a:pPr algn="r"/>
            <a:r>
              <a:rPr lang="en-US" sz="16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NLS National Conference | September 10</a:t>
            </a:r>
            <a:r>
              <a:rPr lang="en-US" sz="16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</a:t>
            </a:r>
            <a:r>
              <a:rPr lang="en-US" sz="16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12, 2024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ED758C5E-20BE-0EE5-D76E-9B1D38EA5242}"/>
              </a:ext>
            </a:extLst>
          </p:cNvPr>
          <p:cNvCxnSpPr>
            <a:cxnSpLocks noGrp="1" noRot="1" noMove="1" noResize="1" noEditPoints="1" noAdjustHandles="1" noChangeArrowheads="1" noChangeShapeType="1"/>
          </p:cNvCxnSpPr>
          <p:nvPr/>
        </p:nvCxnSpPr>
        <p:spPr>
          <a:xfrm>
            <a:off x="215507" y="5674663"/>
            <a:ext cx="8699893" cy="0"/>
          </a:xfrm>
          <a:prstGeom prst="line">
            <a:avLst/>
          </a:prstGeom>
          <a:ln w="22225"/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200208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716D406B-0694-B398-C62C-BB6D3F9B3B18}"/>
              </a:ext>
            </a:extLst>
          </p:cNvPr>
          <p:cNvSpPr txBox="1"/>
          <p:nvPr/>
        </p:nvSpPr>
        <p:spPr>
          <a:xfrm>
            <a:off x="746635" y="760860"/>
            <a:ext cx="8016490" cy="41088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sz="4000" dirty="0">
                <a:latin typeface="+mj-lt"/>
              </a:rPr>
              <a:t>KLAS Users’ Conference </a:t>
            </a:r>
          </a:p>
          <a:p>
            <a:pPr>
              <a:spcAft>
                <a:spcPts val="600"/>
              </a:spcAft>
            </a:pPr>
            <a:r>
              <a:rPr lang="en-US" sz="2800" dirty="0">
                <a:solidFill>
                  <a:srgbClr val="F05129"/>
                </a:solidFill>
              </a:rPr>
              <a:t>Registration Deadlines and Costs</a:t>
            </a:r>
          </a:p>
          <a:p>
            <a:pPr>
              <a:spcAft>
                <a:spcPts val="600"/>
              </a:spcAft>
            </a:pPr>
            <a:r>
              <a:rPr lang="en-US" sz="2800" b="1" dirty="0"/>
              <a:t>Virtual Attendee Registration</a:t>
            </a:r>
            <a:r>
              <a:rPr lang="en-US" sz="2800" dirty="0"/>
              <a:t>:</a:t>
            </a:r>
          </a:p>
          <a:p>
            <a:pPr marL="457200" indent="-4572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800" dirty="0"/>
              <a:t>Virtual Early-bird (before December 18, 2024) = $85 with Early-bird discount</a:t>
            </a:r>
          </a:p>
          <a:p>
            <a:pPr marL="457200" indent="-4572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800" dirty="0"/>
              <a:t>Virtual Attendee (after December 18, 2024) = $100 per attendee</a:t>
            </a:r>
          </a:p>
          <a:p>
            <a:pPr>
              <a:spcAft>
                <a:spcPts val="600"/>
              </a:spcAft>
            </a:pPr>
            <a:endParaRPr lang="en-US" sz="2800" dirty="0">
              <a:solidFill>
                <a:srgbClr val="F0512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7651438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716D406B-0694-B398-C62C-BB6D3F9B3B18}"/>
              </a:ext>
            </a:extLst>
          </p:cNvPr>
          <p:cNvSpPr txBox="1"/>
          <p:nvPr/>
        </p:nvSpPr>
        <p:spPr>
          <a:xfrm>
            <a:off x="726083" y="760860"/>
            <a:ext cx="8016490" cy="42627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sz="4000" dirty="0">
                <a:latin typeface="+mj-lt"/>
              </a:rPr>
              <a:t>KLAS Users’ Conference </a:t>
            </a:r>
          </a:p>
          <a:p>
            <a:pPr>
              <a:spcAft>
                <a:spcPts val="600"/>
              </a:spcAft>
            </a:pPr>
            <a:r>
              <a:rPr lang="en-US" sz="2800" dirty="0">
                <a:solidFill>
                  <a:srgbClr val="F05129"/>
                </a:solidFill>
              </a:rPr>
              <a:t>Sessions Proposals</a:t>
            </a:r>
          </a:p>
          <a:p>
            <a:pPr marL="457200" indent="-4572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800" b="1" dirty="0"/>
              <a:t>Open Now!</a:t>
            </a:r>
          </a:p>
          <a:p>
            <a:pPr marL="457200" indent="-4572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800" b="1" dirty="0"/>
              <a:t>Close Call Sept. 20</a:t>
            </a:r>
          </a:p>
          <a:p>
            <a:pPr>
              <a:spcAft>
                <a:spcPts val="600"/>
              </a:spcAft>
            </a:pPr>
            <a:r>
              <a:rPr lang="en-US" sz="2800" dirty="0">
                <a:solidFill>
                  <a:srgbClr val="F05129"/>
                </a:solidFill>
              </a:rPr>
              <a:t>Agenda Timeline</a:t>
            </a:r>
          </a:p>
          <a:p>
            <a:pPr>
              <a:spcAft>
                <a:spcPts val="600"/>
              </a:spcAft>
            </a:pPr>
            <a:r>
              <a:rPr lang="en-US" sz="2800" dirty="0"/>
              <a:t>•	Oct. 11 Overview Schedule</a:t>
            </a:r>
          </a:p>
          <a:p>
            <a:pPr>
              <a:spcAft>
                <a:spcPts val="600"/>
              </a:spcAft>
            </a:pPr>
            <a:r>
              <a:rPr lang="en-US" sz="2800" dirty="0"/>
              <a:t>•	Nov. 8 Initial Agenda</a:t>
            </a:r>
          </a:p>
          <a:p>
            <a:pPr>
              <a:spcAft>
                <a:spcPts val="600"/>
              </a:spcAft>
            </a:pPr>
            <a:r>
              <a:rPr lang="en-US" sz="2800" dirty="0"/>
              <a:t>•	</a:t>
            </a:r>
            <a:r>
              <a:rPr lang="en-US" sz="2800" b="1" dirty="0"/>
              <a:t>Dec. 6 Final Agenda</a:t>
            </a:r>
          </a:p>
        </p:txBody>
      </p:sp>
    </p:spTree>
    <p:extLst>
      <p:ext uri="{BB962C8B-B14F-4D97-AF65-F5344CB8AC3E}">
        <p14:creationId xmlns:p14="http://schemas.microsoft.com/office/powerpoint/2010/main" val="323325325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716D406B-0694-B398-C62C-BB6D3F9B3B18}"/>
              </a:ext>
            </a:extLst>
          </p:cNvPr>
          <p:cNvSpPr txBox="1"/>
          <p:nvPr/>
        </p:nvSpPr>
        <p:spPr>
          <a:xfrm>
            <a:off x="563755" y="1943190"/>
            <a:ext cx="801649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600"/>
              </a:spcAft>
            </a:pPr>
            <a:r>
              <a:rPr lang="en-US" sz="9600" dirty="0">
                <a:solidFill>
                  <a:srgbClr val="F05129"/>
                </a:solidFill>
              </a:rPr>
              <a:t>Q &amp; A</a:t>
            </a:r>
          </a:p>
        </p:txBody>
      </p:sp>
    </p:spTree>
    <p:extLst>
      <p:ext uri="{BB962C8B-B14F-4D97-AF65-F5344CB8AC3E}">
        <p14:creationId xmlns:p14="http://schemas.microsoft.com/office/powerpoint/2010/main" val="271784256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716D406B-0694-B398-C62C-BB6D3F9B3B18}"/>
              </a:ext>
            </a:extLst>
          </p:cNvPr>
          <p:cNvSpPr txBox="1"/>
          <p:nvPr/>
        </p:nvSpPr>
        <p:spPr>
          <a:xfrm>
            <a:off x="1937841" y="2106113"/>
            <a:ext cx="5268317" cy="16158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sz="6600" b="1" dirty="0">
                <a:solidFill>
                  <a:srgbClr val="F05129"/>
                </a:solidFill>
              </a:rPr>
              <a:t>Thank you!</a:t>
            </a:r>
          </a:p>
          <a:p>
            <a:pPr>
              <a:spcAft>
                <a:spcPts val="600"/>
              </a:spcAft>
            </a:pPr>
            <a:endParaRPr lang="en-US" sz="2800" dirty="0">
              <a:solidFill>
                <a:srgbClr val="F0512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06309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541356" y="400642"/>
            <a:ext cx="8228571" cy="56015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sz="4000" dirty="0">
                <a:latin typeface="+mj-lt"/>
              </a:rPr>
              <a:t>Keystone Updates</a:t>
            </a:r>
          </a:p>
          <a:p>
            <a:pPr>
              <a:spcAft>
                <a:spcPts val="600"/>
              </a:spcAft>
            </a:pPr>
            <a:r>
              <a:rPr lang="en-US" sz="2800" dirty="0">
                <a:solidFill>
                  <a:srgbClr val="F05129"/>
                </a:solidFill>
              </a:rPr>
              <a:t>Services Update</a:t>
            </a:r>
          </a:p>
          <a:p>
            <a:pPr marL="530352" indent="-457200">
              <a:buFont typeface="Arial" panose="020B0604020202020204" pitchFamily="34" charset="0"/>
              <a:buChar char="•"/>
            </a:pPr>
            <a:r>
              <a:rPr lang="en-US" sz="2800" dirty="0"/>
              <a:t>2024 SSAE Certification Completed</a:t>
            </a:r>
          </a:p>
          <a:p>
            <a:pPr marL="530352" indent="-457200">
              <a:buFont typeface="Arial" panose="020B0604020202020204" pitchFamily="34" charset="0"/>
              <a:buChar char="•"/>
            </a:pPr>
            <a:r>
              <a:rPr lang="en-US" sz="2800" dirty="0"/>
              <a:t>Migrated all hosted customers to private micro VMs</a:t>
            </a:r>
          </a:p>
          <a:p>
            <a:pPr marL="987552" lvl="1" indent="-457200">
              <a:buFont typeface="Arial" panose="020B0604020202020204" pitchFamily="34" charset="0"/>
              <a:buChar char="•"/>
            </a:pPr>
            <a:r>
              <a:rPr lang="en-US" sz="2800" dirty="0"/>
              <a:t>Addressed KLAS issues exposed when migrating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/>
              <a:t>Ongoing Cataloging Service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800" dirty="0"/>
              <a:t>Basic - $250 / month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800" dirty="0"/>
              <a:t>Series - $200 / month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800" dirty="0"/>
              <a:t>“All-in” - $400 / month</a:t>
            </a:r>
          </a:p>
          <a:p>
            <a:pPr>
              <a:spcAft>
                <a:spcPts val="600"/>
              </a:spcAft>
            </a:pPr>
            <a:endParaRPr lang="en-US" sz="2800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2F709CEB-8EA9-8357-5E30-655CF1120C3F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215507" y="5781970"/>
            <a:ext cx="8639244" cy="8822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lnSpc>
                <a:spcPts val="1800"/>
              </a:lnSpc>
              <a:spcAft>
                <a:spcPts val="200"/>
              </a:spcAft>
            </a:pP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Growth in Action: Advancing Library Service</a:t>
            </a:r>
          </a:p>
          <a:p>
            <a:pPr algn="r">
              <a:lnSpc>
                <a:spcPts val="1800"/>
              </a:lnSpc>
              <a:spcAft>
                <a:spcPts val="200"/>
              </a:spcAft>
            </a:pP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through Community Partnerships</a:t>
            </a:r>
          </a:p>
          <a:p>
            <a:pPr algn="r"/>
            <a:r>
              <a:rPr lang="en-US" sz="16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NLS National Conference | September 10</a:t>
            </a:r>
            <a:r>
              <a:rPr lang="en-US" sz="16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</a:t>
            </a:r>
            <a:r>
              <a:rPr lang="en-US" sz="16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12, 2024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ED758C5E-20BE-0EE5-D76E-9B1D38EA5242}"/>
              </a:ext>
            </a:extLst>
          </p:cNvPr>
          <p:cNvCxnSpPr>
            <a:cxnSpLocks noGrp="1" noRot="1" noMove="1" noResize="1" noEditPoints="1" noAdjustHandles="1" noChangeArrowheads="1" noChangeShapeType="1"/>
          </p:cNvCxnSpPr>
          <p:nvPr/>
        </p:nvCxnSpPr>
        <p:spPr>
          <a:xfrm>
            <a:off x="215507" y="5674663"/>
            <a:ext cx="8699893" cy="0"/>
          </a:xfrm>
          <a:prstGeom prst="line">
            <a:avLst/>
          </a:prstGeom>
          <a:ln w="22225"/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555074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541356" y="400642"/>
            <a:ext cx="8228571" cy="34470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sz="4000" dirty="0">
                <a:latin typeface="+mj-lt"/>
              </a:rPr>
              <a:t>Keystone Updates</a:t>
            </a:r>
          </a:p>
          <a:p>
            <a:pPr>
              <a:spcAft>
                <a:spcPts val="600"/>
              </a:spcAft>
            </a:pPr>
            <a:r>
              <a:rPr lang="en-US" sz="2800" dirty="0">
                <a:solidFill>
                  <a:srgbClr val="F05129"/>
                </a:solidFill>
              </a:rPr>
              <a:t>New KLAS Users</a:t>
            </a:r>
          </a:p>
          <a:p>
            <a:pPr marL="514350" indent="-514350">
              <a:buFont typeface="Arial" panose="020B0604020202020204" pitchFamily="34" charset="0"/>
              <a:buChar char="•"/>
            </a:pPr>
            <a:r>
              <a:rPr lang="en-US" sz="2800" dirty="0"/>
              <a:t>Jewish Braille Institute – New York, NY</a:t>
            </a:r>
          </a:p>
          <a:p>
            <a:pPr marL="514350" indent="-514350">
              <a:buFont typeface="Arial" panose="020B0604020202020204" pitchFamily="34" charset="0"/>
              <a:buChar char="•"/>
            </a:pPr>
            <a:r>
              <a:rPr lang="en-US" sz="2800" dirty="0"/>
              <a:t>Alabama Instructional Resource Center – Talladega, AL</a:t>
            </a:r>
          </a:p>
          <a:p>
            <a:pPr marL="514350" indent="-514350">
              <a:buFont typeface="+mj-lt"/>
              <a:buAutoNum type="arabicPeriod"/>
            </a:pPr>
            <a:endParaRPr lang="en-US" sz="2800" dirty="0"/>
          </a:p>
          <a:p>
            <a:pPr>
              <a:spcAft>
                <a:spcPts val="600"/>
              </a:spcAft>
            </a:pPr>
            <a:endParaRPr lang="en-US" sz="2800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2F709CEB-8EA9-8357-5E30-655CF1120C3F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215507" y="5781970"/>
            <a:ext cx="8639244" cy="8822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lnSpc>
                <a:spcPts val="1800"/>
              </a:lnSpc>
              <a:spcAft>
                <a:spcPts val="200"/>
              </a:spcAft>
            </a:pP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Growth in Action: Advancing Library Service</a:t>
            </a:r>
          </a:p>
          <a:p>
            <a:pPr algn="r">
              <a:lnSpc>
                <a:spcPts val="1800"/>
              </a:lnSpc>
              <a:spcAft>
                <a:spcPts val="200"/>
              </a:spcAft>
            </a:pP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through Community Partnerships</a:t>
            </a:r>
          </a:p>
          <a:p>
            <a:pPr algn="r"/>
            <a:r>
              <a:rPr lang="en-US" sz="16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NLS National Conference | September 10</a:t>
            </a:r>
            <a:r>
              <a:rPr lang="en-US" sz="16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</a:t>
            </a:r>
            <a:r>
              <a:rPr lang="en-US" sz="16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12, 2024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ED758C5E-20BE-0EE5-D76E-9B1D38EA5242}"/>
              </a:ext>
            </a:extLst>
          </p:cNvPr>
          <p:cNvCxnSpPr>
            <a:cxnSpLocks noGrp="1" noRot="1" noMove="1" noResize="1" noEditPoints="1" noAdjustHandles="1" noChangeArrowheads="1" noChangeShapeType="1"/>
          </p:cNvCxnSpPr>
          <p:nvPr/>
        </p:nvCxnSpPr>
        <p:spPr>
          <a:xfrm>
            <a:off x="215507" y="5674663"/>
            <a:ext cx="8699893" cy="0"/>
          </a:xfrm>
          <a:prstGeom prst="line">
            <a:avLst/>
          </a:prstGeom>
          <a:ln w="22225"/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346632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215507" y="99305"/>
            <a:ext cx="7095963" cy="17235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sz="4000" dirty="0">
                <a:latin typeface="+mj-lt"/>
              </a:rPr>
              <a:t>Keystone Updates</a:t>
            </a:r>
          </a:p>
          <a:p>
            <a:pPr>
              <a:spcAft>
                <a:spcPts val="600"/>
              </a:spcAft>
            </a:pPr>
            <a:r>
              <a:rPr lang="en-US" sz="2800" dirty="0">
                <a:solidFill>
                  <a:srgbClr val="F05129"/>
                </a:solidFill>
              </a:rPr>
              <a:t>Current LBPD Customers</a:t>
            </a:r>
          </a:p>
          <a:p>
            <a:pPr>
              <a:spcAft>
                <a:spcPts val="600"/>
              </a:spcAft>
            </a:pPr>
            <a:endParaRPr lang="en-US" sz="2800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2F709CEB-8EA9-8357-5E30-655CF1120C3F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215507" y="5781970"/>
            <a:ext cx="8639244" cy="8822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lnSpc>
                <a:spcPts val="1800"/>
              </a:lnSpc>
              <a:spcAft>
                <a:spcPts val="200"/>
              </a:spcAft>
            </a:pP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Growth in Action: Advancing Library Service</a:t>
            </a:r>
          </a:p>
          <a:p>
            <a:pPr algn="r">
              <a:lnSpc>
                <a:spcPts val="1800"/>
              </a:lnSpc>
              <a:spcAft>
                <a:spcPts val="200"/>
              </a:spcAft>
            </a:pP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through Community Partnerships</a:t>
            </a:r>
          </a:p>
          <a:p>
            <a:pPr algn="r"/>
            <a:r>
              <a:rPr lang="en-US" sz="16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NLS National Conference | September 10</a:t>
            </a:r>
            <a:r>
              <a:rPr lang="en-US" sz="16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</a:t>
            </a:r>
            <a:r>
              <a:rPr lang="en-US" sz="16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12, 2024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ED758C5E-20BE-0EE5-D76E-9B1D38EA5242}"/>
              </a:ext>
            </a:extLst>
          </p:cNvPr>
          <p:cNvCxnSpPr>
            <a:cxnSpLocks noGrp="1" noRot="1" noMove="1" noResize="1" noEditPoints="1" noAdjustHandles="1" noChangeArrowheads="1" noChangeShapeType="1"/>
          </p:cNvCxnSpPr>
          <p:nvPr/>
        </p:nvCxnSpPr>
        <p:spPr>
          <a:xfrm>
            <a:off x="215507" y="5674663"/>
            <a:ext cx="8699893" cy="0"/>
          </a:xfrm>
          <a:prstGeom prst="line">
            <a:avLst/>
          </a:prstGeom>
          <a:ln w="22225"/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pic>
        <p:nvPicPr>
          <p:cNvPr id="3" name="Picture 2">
            <a:extLst>
              <a:ext uri="{FF2B5EF4-FFF2-40B4-BE49-F238E27FC236}">
                <a16:creationId xmlns:a16="http://schemas.microsoft.com/office/drawing/2014/main" id="{00ABCDE1-230B-E76F-0433-0378D5D8811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8681" y="1241303"/>
            <a:ext cx="7532895" cy="43753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93398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541356" y="400642"/>
            <a:ext cx="8639244" cy="51706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sz="4000" dirty="0">
                <a:latin typeface="+mj-lt"/>
              </a:rPr>
              <a:t>Keystone Updates</a:t>
            </a:r>
          </a:p>
          <a:p>
            <a:pPr>
              <a:spcAft>
                <a:spcPts val="600"/>
              </a:spcAft>
            </a:pPr>
            <a:r>
              <a:rPr lang="en-US" sz="2800" dirty="0">
                <a:solidFill>
                  <a:srgbClr val="F05129"/>
                </a:solidFill>
              </a:rPr>
              <a:t>KLASusers.com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/>
              <a:t>Forums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/>
              <a:t>Blog Posts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/>
              <a:t>Release Lists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/>
              <a:t>Webinar Recordings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/>
              <a:t>Customer Specific Training Recordings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/>
              <a:t>KLAS Training Manuals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/>
              <a:t>MARC Record Update Files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/>
              <a:t>Upcoming Events &amp; Training Opportunities</a:t>
            </a:r>
          </a:p>
          <a:p>
            <a:pPr>
              <a:spcAft>
                <a:spcPts val="600"/>
              </a:spcAft>
            </a:pPr>
            <a:endParaRPr lang="en-US" sz="2800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2F709CEB-8EA9-8357-5E30-655CF1120C3F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215507" y="5781970"/>
            <a:ext cx="8639244" cy="8822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lnSpc>
                <a:spcPts val="1800"/>
              </a:lnSpc>
              <a:spcAft>
                <a:spcPts val="200"/>
              </a:spcAft>
            </a:pP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Growth in Action: Advancing Library Service</a:t>
            </a:r>
          </a:p>
          <a:p>
            <a:pPr algn="r">
              <a:lnSpc>
                <a:spcPts val="1800"/>
              </a:lnSpc>
              <a:spcAft>
                <a:spcPts val="200"/>
              </a:spcAft>
            </a:pP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through Community Partnerships</a:t>
            </a:r>
          </a:p>
          <a:p>
            <a:pPr algn="r"/>
            <a:r>
              <a:rPr lang="en-US" sz="16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NLS National Conference | September 10</a:t>
            </a:r>
            <a:r>
              <a:rPr lang="en-US" sz="16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</a:t>
            </a:r>
            <a:r>
              <a:rPr lang="en-US" sz="16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12, 2024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ED758C5E-20BE-0EE5-D76E-9B1D38EA5242}"/>
              </a:ext>
            </a:extLst>
          </p:cNvPr>
          <p:cNvCxnSpPr>
            <a:cxnSpLocks noGrp="1" noRot="1" noMove="1" noResize="1" noEditPoints="1" noAdjustHandles="1" noChangeArrowheads="1" noChangeShapeType="1"/>
          </p:cNvCxnSpPr>
          <p:nvPr/>
        </p:nvCxnSpPr>
        <p:spPr>
          <a:xfrm>
            <a:off x="215507" y="5674663"/>
            <a:ext cx="8699893" cy="0"/>
          </a:xfrm>
          <a:prstGeom prst="line">
            <a:avLst/>
          </a:prstGeom>
          <a:ln w="22225"/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685051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541356" y="400642"/>
            <a:ext cx="7095963" cy="51706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sz="4000" dirty="0">
                <a:latin typeface="+mj-lt"/>
              </a:rPr>
              <a:t>Keystone Updates</a:t>
            </a:r>
          </a:p>
          <a:p>
            <a:pPr>
              <a:spcAft>
                <a:spcPts val="600"/>
              </a:spcAft>
            </a:pPr>
            <a:r>
              <a:rPr lang="en-US" sz="2800" dirty="0">
                <a:solidFill>
                  <a:srgbClr val="F05129"/>
                </a:solidFill>
              </a:rPr>
              <a:t>Other Communication Channels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>
                <a:hlinkClick r:id="rId3"/>
              </a:rPr>
              <a:t>KLASUsers listserv</a:t>
            </a:r>
            <a:endParaRPr lang="en-US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>
                <a:hlinkClick r:id="rId4"/>
              </a:rPr>
              <a:t>KLASUsers IRC listserv</a:t>
            </a:r>
            <a:endParaRPr lang="en-US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/>
              <a:t>Weekly Wrap-up</a:t>
            </a:r>
          </a:p>
          <a:p>
            <a:endParaRPr lang="en-US" sz="2800" dirty="0"/>
          </a:p>
          <a:p>
            <a:r>
              <a:rPr lang="en-US" sz="2800" dirty="0">
                <a:solidFill>
                  <a:srgbClr val="F05129"/>
                </a:solidFill>
              </a:rPr>
              <a:t>Keystone Social Media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>
                <a:hlinkClick r:id="rId5"/>
              </a:rPr>
              <a:t>Facebook</a:t>
            </a:r>
            <a:endParaRPr lang="en-US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>
                <a:hlinkClick r:id="rId6"/>
              </a:rPr>
              <a:t>Twitter</a:t>
            </a:r>
            <a:endParaRPr lang="en-US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>
                <a:hlinkClick r:id="rId7"/>
              </a:rPr>
              <a:t>LinkedIn</a:t>
            </a:r>
            <a:endParaRPr lang="en-US" sz="2800" dirty="0"/>
          </a:p>
          <a:p>
            <a:pPr>
              <a:spcAft>
                <a:spcPts val="600"/>
              </a:spcAft>
            </a:pPr>
            <a:endParaRPr lang="en-US" sz="2800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2F709CEB-8EA9-8357-5E30-655CF1120C3F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215507" y="5781970"/>
            <a:ext cx="8639244" cy="8822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lnSpc>
                <a:spcPts val="1800"/>
              </a:lnSpc>
              <a:spcAft>
                <a:spcPts val="200"/>
              </a:spcAft>
            </a:pP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Growth in Action: Advancing Library Service</a:t>
            </a:r>
          </a:p>
          <a:p>
            <a:pPr algn="r">
              <a:lnSpc>
                <a:spcPts val="1800"/>
              </a:lnSpc>
              <a:spcAft>
                <a:spcPts val="200"/>
              </a:spcAft>
            </a:pP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through Community Partnerships</a:t>
            </a:r>
          </a:p>
          <a:p>
            <a:pPr algn="r"/>
            <a:r>
              <a:rPr lang="en-US" sz="16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NLS National Conference | September 10</a:t>
            </a:r>
            <a:r>
              <a:rPr lang="en-US" sz="16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</a:t>
            </a:r>
            <a:r>
              <a:rPr lang="en-US" sz="16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12, 2024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ED758C5E-20BE-0EE5-D76E-9B1D38EA5242}"/>
              </a:ext>
            </a:extLst>
          </p:cNvPr>
          <p:cNvCxnSpPr>
            <a:cxnSpLocks noGrp="1" noRot="1" noMove="1" noResize="1" noEditPoints="1" noAdjustHandles="1" noChangeArrowheads="1" noChangeShapeType="1"/>
          </p:cNvCxnSpPr>
          <p:nvPr/>
        </p:nvCxnSpPr>
        <p:spPr>
          <a:xfrm>
            <a:off x="215507" y="5674663"/>
            <a:ext cx="8699893" cy="0"/>
          </a:xfrm>
          <a:prstGeom prst="line">
            <a:avLst/>
          </a:prstGeom>
          <a:ln w="22225"/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280160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541356" y="400642"/>
            <a:ext cx="7095963" cy="30162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sz="4000" dirty="0">
                <a:latin typeface="+mj-lt"/>
              </a:rPr>
              <a:t>Keystone Updates</a:t>
            </a:r>
          </a:p>
          <a:p>
            <a:pPr>
              <a:spcAft>
                <a:spcPts val="600"/>
              </a:spcAft>
            </a:pPr>
            <a:r>
              <a:rPr lang="en-US" sz="2800" dirty="0">
                <a:solidFill>
                  <a:srgbClr val="F05129"/>
                </a:solidFill>
              </a:rPr>
              <a:t>Online KLAS Administrator Training</a:t>
            </a:r>
          </a:p>
          <a:p>
            <a:pPr marL="644652" indent="-571500">
              <a:buFont typeface="Arial" panose="020B0604020202020204" pitchFamily="34" charset="0"/>
              <a:buChar char="•"/>
            </a:pPr>
            <a:r>
              <a:rPr lang="en-US" sz="2800" dirty="0"/>
              <a:t>4-day intensive, small group training led by Keystone staff</a:t>
            </a:r>
          </a:p>
          <a:p>
            <a:pPr marL="644652" indent="-571500">
              <a:buFont typeface="Arial" panose="020B0604020202020204" pitchFamily="34" charset="0"/>
              <a:buChar char="•"/>
            </a:pPr>
            <a:r>
              <a:rPr lang="en-US" sz="2800" dirty="0"/>
              <a:t>Deep dive into KLAS Admin features &amp; functions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2F709CEB-8EA9-8357-5E30-655CF1120C3F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215507" y="5781970"/>
            <a:ext cx="8639244" cy="8822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lnSpc>
                <a:spcPts val="1800"/>
              </a:lnSpc>
              <a:spcAft>
                <a:spcPts val="200"/>
              </a:spcAft>
            </a:pP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Growth in Action: Advancing Library Service</a:t>
            </a:r>
          </a:p>
          <a:p>
            <a:pPr algn="r">
              <a:lnSpc>
                <a:spcPts val="1800"/>
              </a:lnSpc>
              <a:spcAft>
                <a:spcPts val="200"/>
              </a:spcAft>
            </a:pP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through Community Partnerships</a:t>
            </a:r>
          </a:p>
          <a:p>
            <a:pPr algn="r"/>
            <a:r>
              <a:rPr lang="en-US" sz="16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NLS National Conference | September 10</a:t>
            </a:r>
            <a:r>
              <a:rPr lang="en-US" sz="16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</a:t>
            </a:r>
            <a:r>
              <a:rPr lang="en-US" sz="16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12, 2024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ED758C5E-20BE-0EE5-D76E-9B1D38EA5242}"/>
              </a:ext>
            </a:extLst>
          </p:cNvPr>
          <p:cNvCxnSpPr>
            <a:cxnSpLocks noGrp="1" noRot="1" noMove="1" noResize="1" noEditPoints="1" noAdjustHandles="1" noChangeArrowheads="1" noChangeShapeType="1"/>
          </p:cNvCxnSpPr>
          <p:nvPr/>
        </p:nvCxnSpPr>
        <p:spPr>
          <a:xfrm>
            <a:off x="215507" y="5674663"/>
            <a:ext cx="8699893" cy="0"/>
          </a:xfrm>
          <a:prstGeom prst="line">
            <a:avLst/>
          </a:prstGeom>
          <a:ln w="22225"/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3068522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541356" y="400642"/>
            <a:ext cx="8016490" cy="35240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sz="4000" dirty="0">
                <a:latin typeface="+mj-lt"/>
              </a:rPr>
              <a:t>KLAS Development Updates</a:t>
            </a:r>
          </a:p>
          <a:p>
            <a:pPr>
              <a:spcAft>
                <a:spcPts val="600"/>
              </a:spcAft>
            </a:pPr>
            <a:r>
              <a:rPr lang="en-US" sz="2800" dirty="0">
                <a:solidFill>
                  <a:srgbClr val="F05129"/>
                </a:solidFill>
              </a:rPr>
              <a:t>Recent Development Highlights</a:t>
            </a:r>
          </a:p>
          <a:p>
            <a:pPr marL="457200" indent="-4572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800" dirty="0"/>
              <a:t>Switch to micro-servers revealed a major resource inefficiency</a:t>
            </a:r>
          </a:p>
          <a:p>
            <a:pPr marL="457200" indent="-4572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800" dirty="0"/>
              <a:t>The performance fix unfortunately had other consequences, which should now be fully corrected.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2F709CEB-8EA9-8357-5E30-655CF1120C3F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215507" y="5781970"/>
            <a:ext cx="8639244" cy="8822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lnSpc>
                <a:spcPts val="1800"/>
              </a:lnSpc>
              <a:spcAft>
                <a:spcPts val="200"/>
              </a:spcAft>
            </a:pP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Growth in Action: Advancing Library Service</a:t>
            </a:r>
          </a:p>
          <a:p>
            <a:pPr algn="r">
              <a:lnSpc>
                <a:spcPts val="1800"/>
              </a:lnSpc>
              <a:spcAft>
                <a:spcPts val="200"/>
              </a:spcAft>
            </a:pP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through Community Partnerships</a:t>
            </a:r>
          </a:p>
          <a:p>
            <a:pPr algn="r"/>
            <a:r>
              <a:rPr lang="en-US" sz="16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NLS National Conference | September 10</a:t>
            </a:r>
            <a:r>
              <a:rPr lang="en-US" sz="16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</a:t>
            </a:r>
            <a:r>
              <a:rPr lang="en-US" sz="16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12, 2024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ED758C5E-20BE-0EE5-D76E-9B1D38EA5242}"/>
              </a:ext>
            </a:extLst>
          </p:cNvPr>
          <p:cNvCxnSpPr>
            <a:cxnSpLocks noGrp="1" noRot="1" noMove="1" noResize="1" noEditPoints="1" noAdjustHandles="1" noChangeArrowheads="1" noChangeShapeType="1"/>
          </p:cNvCxnSpPr>
          <p:nvPr/>
        </p:nvCxnSpPr>
        <p:spPr>
          <a:xfrm>
            <a:off x="215507" y="5674663"/>
            <a:ext cx="8699893" cy="0"/>
          </a:xfrm>
          <a:prstGeom prst="line">
            <a:avLst/>
          </a:prstGeom>
          <a:ln w="22225"/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516083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Default Design">
  <a:themeElements>
    <a:clrScheme name="Custom 4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EF5936"/>
      </a:hlink>
      <a:folHlink>
        <a:srgbClr val="800080"/>
      </a:folHlink>
    </a:clrScheme>
    <a:fontScheme name="Arial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7946</TotalTime>
  <Words>1044</Words>
  <Application>Microsoft Macintosh PowerPoint</Application>
  <PresentationFormat>On-screen Show (4:3)</PresentationFormat>
  <Paragraphs>197</Paragraphs>
  <Slides>23</Slides>
  <Notes>15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23</vt:i4>
      </vt:variant>
    </vt:vector>
  </HeadingPairs>
  <TitlesOfParts>
    <vt:vector size="33" baseType="lpstr">
      <vt:lpstr>Arial</vt:lpstr>
      <vt:lpstr>Arial Black</vt:lpstr>
      <vt:lpstr>Arial Rounded MT Bold</vt:lpstr>
      <vt:lpstr>Calibri</vt:lpstr>
      <vt:lpstr>Palatino</vt:lpstr>
      <vt:lpstr>Rubik</vt:lpstr>
      <vt:lpstr>Sharp Grotesk SmBold 20</vt:lpstr>
      <vt:lpstr>Wingdings</vt:lpstr>
      <vt:lpstr>Office Theme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asdasd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asdasd asdasd</dc:creator>
  <cp:lastModifiedBy>Microsoft Office User</cp:lastModifiedBy>
  <cp:revision>163</cp:revision>
  <cp:lastPrinted>2019-06-11T12:26:43Z</cp:lastPrinted>
  <dcterms:created xsi:type="dcterms:W3CDTF">2019-03-04T20:04:31Z</dcterms:created>
  <dcterms:modified xsi:type="dcterms:W3CDTF">2024-08-26T20:52:05Z</dcterms:modified>
</cp:coreProperties>
</file>