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63" r:id="rId4"/>
    <p:sldId id="267" r:id="rId5"/>
    <p:sldId id="264" r:id="rId6"/>
    <p:sldId id="265" r:id="rId7"/>
    <p:sldId id="266" r:id="rId8"/>
    <p:sldId id="268" r:id="rId9"/>
    <p:sldId id="269" r:id="rId10"/>
    <p:sldId id="271" r:id="rId11"/>
    <p:sldId id="270" r:id="rId12"/>
    <p:sldId id="272" r:id="rId13"/>
    <p:sldId id="273" r:id="rId14"/>
    <p:sldId id="25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on Campbell" initials="MC" lastIdx="1" clrIdx="0">
    <p:extLst>
      <p:ext uri="{19B8F6BF-5375-455C-9EA6-DF929625EA0E}">
        <p15:presenceInfo xmlns:p15="http://schemas.microsoft.com/office/powerpoint/2012/main" userId="Marion Campb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48" autoAdjust="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2983" y="8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5CC4CEC-5D61-8825-8E36-E5CCA63EF7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5DF3D0-954F-FFE2-7C28-CD5B80040F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20990-5D29-4AA5-85DE-83E5334A9AC5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00891B-1A21-2476-3D27-6CD3B8E7A7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85D761-BAD5-3233-161A-B53B1ACF7A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7B8D0-7B3E-4BF3-917F-FE227BF13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19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A5F02-6467-4A54-BDD4-29AD47D9DD41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30238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3887786"/>
            <a:ext cx="5486400" cy="41132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1BE81-CCC7-4E88-8CD9-3832BD3DC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60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1BE81-CCC7-4E88-8CD9-3832BD3DCA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48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1BE81-CCC7-4E88-8CD9-3832BD3DCA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13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3 KLAS Validates the products</a:t>
            </a:r>
          </a:p>
          <a:p>
            <a:pPr lvl="1"/>
            <a:r>
              <a:rPr lang="en-US" dirty="0"/>
              <a:t>Uses the SKU, stored in vendor catalog number</a:t>
            </a:r>
          </a:p>
          <a:p>
            <a:r>
              <a:rPr lang="en-US" dirty="0"/>
              <a:t>Checks Availability of product</a:t>
            </a:r>
          </a:p>
          <a:p>
            <a:pPr lvl="1"/>
            <a:r>
              <a:rPr lang="en-US" dirty="0"/>
              <a:t>Blocks order if not available</a:t>
            </a:r>
          </a:p>
          <a:p>
            <a:pPr lvl="1"/>
            <a:r>
              <a:rPr lang="en-US" dirty="0"/>
              <a:t>Updates Vendor catalog status</a:t>
            </a:r>
          </a:p>
          <a:p>
            <a:r>
              <a:rPr lang="en-US" dirty="0"/>
              <a:t>Checks the price</a:t>
            </a:r>
          </a:p>
          <a:p>
            <a:pPr lvl="1"/>
            <a:r>
              <a:rPr lang="en-US" dirty="0"/>
              <a:t>Updates Vendor Catalog</a:t>
            </a:r>
          </a:p>
          <a:p>
            <a:pPr lvl="1"/>
            <a:r>
              <a:rPr lang="en-US" dirty="0"/>
              <a:t>Updates </a:t>
            </a:r>
            <a:r>
              <a:rPr lang="en-US" dirty="0" err="1"/>
              <a:t>OrderLine</a:t>
            </a:r>
            <a:r>
              <a:rPr lang="en-US" dirty="0"/>
              <a:t> and encumbrance </a:t>
            </a:r>
          </a:p>
          <a:p>
            <a:r>
              <a:rPr lang="en-US" dirty="0"/>
              <a:t>KLAS POSTS the order to the ordering endpoint</a:t>
            </a:r>
          </a:p>
          <a:p>
            <a:pPr lvl="1"/>
            <a:r>
              <a:rPr lang="en-US" dirty="0"/>
              <a:t>Ex.:  https://staging.aph.org/wp-json/wc/v2/orders</a:t>
            </a:r>
          </a:p>
          <a:p>
            <a:r>
              <a:rPr lang="en-US" dirty="0"/>
              <a:t>This is done server to server</a:t>
            </a:r>
          </a:p>
          <a:p>
            <a:pPr lvl="1"/>
            <a:r>
              <a:rPr lang="en-US" dirty="0"/>
              <a:t>Users will see the windows wait state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1BE81-CCC7-4E88-8CD9-3832BD3DCA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55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KLAS Formats the Order as JSON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1BE81-CCC7-4E88-8CD9-3832BD3DCA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67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1BE81-CCC7-4E88-8CD9-3832BD3DCA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19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1BE81-CCC7-4E88-8CD9-3832BD3DCA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27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A9F1F-5914-01FF-6D63-3505F00A8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6600">
                <a:solidFill>
                  <a:schemeClr val="tx1"/>
                </a:solidFill>
                <a:latin typeface="Bahnschrift SemiCondense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4B3A15-50F7-42B2-947E-1576A2B51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664947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Bahnschrift SemiBold SemiConden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64C28-2B5E-4460-7CC6-914B7056C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AF5B55-F486-4DEF-85FE-9C98A335F135}" type="datetimeFigureOut">
              <a:rPr lang="en-US" smtClean="0"/>
              <a:pPr/>
              <a:t>5/12/2026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5F362-E260-9E78-176E-FE29A23F7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A5217-6FC2-074F-A87D-53B854291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A252-E75A-4E85-B12C-E014FC1E23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322C31-E30E-9FC2-F05B-CAA905633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" t="13174" r="88125" b="12541"/>
          <a:stretch/>
        </p:blipFill>
        <p:spPr>
          <a:xfrm>
            <a:off x="337457" y="962705"/>
            <a:ext cx="1001486" cy="509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703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013FA-DEE2-F031-A7A8-57689006D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7F534-F63A-1337-4E55-3DFD52CC0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0"/>
            <a:ext cx="6172200" cy="5899149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DBE8C-6970-17A9-486A-9ADB02972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298949"/>
          </a:xfrm>
        </p:spPr>
        <p:txBody>
          <a:bodyPr/>
          <a:lstStyle>
            <a:lvl1pPr marL="0" indent="0">
              <a:buNone/>
              <a:defRPr sz="3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3602A2-24D3-5B9A-2381-B713F1FC3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5B55-F486-4DEF-85FE-9C98A335F135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D2DBC7-9A13-295A-22EF-988DB3D2B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02F79D-CD25-A3CA-3231-38EBB008B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A252-E75A-4E85-B12C-E014FC1E2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5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0ACF5-D46B-08AB-D387-32EEA4AAF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17EB21-904E-CE8D-0B0F-8F2D96EEC8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72025" y="457201"/>
            <a:ext cx="7193233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5CA76D-5C8E-B786-F78F-8A13DF1733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3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16BBC9-3369-C6BF-11B6-DBFA844B2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5B55-F486-4DEF-85FE-9C98A335F135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ABD2AC-1946-E394-7C3D-28E613639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55AA6A-9B91-73DD-BECE-8BF7C0309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A252-E75A-4E85-B12C-E014FC1E2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74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60D5D-3CFE-E6ED-8167-039D0C0F7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062AB7-702E-45EA-966C-CCEA4C6D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5B55-F486-4DEF-85FE-9C98A335F135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8C6247-61BF-78B0-BED0-74840B4B0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6E1829-2739-F14C-4F10-6C3D3BD96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A252-E75A-4E85-B12C-E014FC1E2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43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F62854-0538-81D3-C765-F6AC10A66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5B55-F486-4DEF-85FE-9C98A335F135}" type="datetimeFigureOut">
              <a:rPr lang="en-US" smtClean="0"/>
              <a:t>5/12/2026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9A6F87-B205-C9DE-9D5F-44EB0D914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A9A93A-6222-DD6F-8242-12BDFFE9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A252-E75A-4E85-B12C-E014FC1E237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EC36B3D-AD1B-262A-3E89-BBFC2BF21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207781-CADC-E7EA-8254-F2346CED9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1004"/>
            <a:ext cx="10515599" cy="4665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BD6E4F-51BF-A783-552A-AD2FC0168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8" t="13174" r="1697" b="12222"/>
          <a:stretch/>
        </p:blipFill>
        <p:spPr>
          <a:xfrm rot="234394">
            <a:off x="7940930" y="522341"/>
            <a:ext cx="4789715" cy="511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699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622EC-C04F-507D-1CFB-C4741B540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531EE-451C-539E-9172-A6D9C5A54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4C97D-9526-68F8-4494-407CC2916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5B55-F486-4DEF-85FE-9C98A335F135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0F8E9-B73B-3B09-0343-9F117B988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78B2F-BB24-2E92-7CD5-0A5E19C62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A252-E75A-4E85-B12C-E014FC1E237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2AF30C-C3E2-27CB-5088-13651DE74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9" t="71429" r="43305" b="12222"/>
          <a:stretch/>
        </p:blipFill>
        <p:spPr>
          <a:xfrm>
            <a:off x="-308284" y="5371646"/>
            <a:ext cx="5236029" cy="112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622EC-C04F-507D-1CFB-C4741B540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531EE-451C-539E-9172-A6D9C5A54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4C97D-9526-68F8-4494-407CC2916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5B55-F486-4DEF-85FE-9C98A335F135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0F8E9-B73B-3B09-0343-9F117B988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78B2F-BB24-2E92-7CD5-0A5E19C62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A252-E75A-4E85-B12C-E014FC1E2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66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3C537-E178-A232-62CA-9173135BE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50018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C2D94-7DAD-96B8-3D3B-DEACAB721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371278"/>
            <a:ext cx="10515600" cy="198507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1EE94-C10D-2CC6-04FC-D2808B567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5B55-F486-4DEF-85FE-9C98A335F135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7F2AE-2FC3-EE57-D318-132A72637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F3BD4-A8AC-B325-074D-CDB8C7BDA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A252-E75A-4E85-B12C-E014FC1E23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C839A3-6CEA-90C4-2155-FA2606159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3" t="34155" r="44285" b="37415"/>
          <a:stretch/>
        </p:blipFill>
        <p:spPr>
          <a:xfrm>
            <a:off x="1665513" y="2743200"/>
            <a:ext cx="5576079" cy="20465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045F8E-DE83-7DD0-26B1-749503EE82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3" t="34155" r="44285" b="37415"/>
          <a:stretch/>
        </p:blipFill>
        <p:spPr>
          <a:xfrm>
            <a:off x="1665513" y="2743200"/>
            <a:ext cx="5576079" cy="204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59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3C537-E178-A232-62CA-9173135BE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5001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1EE94-C10D-2CC6-04FC-D2808B567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5B55-F486-4DEF-85FE-9C98A335F135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7F2AE-2FC3-EE57-D318-132A72637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F3BD4-A8AC-B325-074D-CDB8C7BDA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A252-E75A-4E85-B12C-E014FC1E2377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DBCF1C2-9EEA-9A7A-D2AD-EE5FA4406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78" t="38710" r="35000" b="36667"/>
          <a:stretch/>
        </p:blipFill>
        <p:spPr>
          <a:xfrm>
            <a:off x="4376057" y="3209925"/>
            <a:ext cx="3635830" cy="168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61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71F50-8F88-5844-47CA-7617B65D1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5C33-72EA-9CCB-FE0B-1C1152C499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665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3D636A-A571-EA08-4508-1D801F07B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4665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6EF862-FB81-33F4-8B47-8DBD3B3A9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5B55-F486-4DEF-85FE-9C98A335F135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78C0D1-3766-3333-A3DA-6DA9F8918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FA1697-0850-2B46-8066-E7481B049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A252-E75A-4E85-B12C-E014FC1E2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3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61096-365E-2184-1780-17D69A04C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C6865A-3379-A7C6-5971-1D9FA3096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5722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1B1D3-5841-E0B3-2114-0682F47E47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38388"/>
            <a:ext cx="5157787" cy="4017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DD9602-98B2-A5E1-DDEC-B07C4F184F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A5E8DE-DC0D-C4A4-FB42-F5F622736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38388"/>
            <a:ext cx="5183188" cy="4017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2D825D-67FC-1C00-D24B-79FAFA36C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5B55-F486-4DEF-85FE-9C98A335F135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294CE6-55A4-C362-B4A6-EFDEA7DEC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4C3A4A-3485-A12B-6432-9E6ECD681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A252-E75A-4E85-B12C-E014FC1E2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71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61CE56-1E14-7356-5765-9DB43EA17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5B55-F486-4DEF-85FE-9C98A335F135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4F6A1F-EA42-9E48-97C8-A9EF447DE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86110-99F0-C763-B476-10B79A9DA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A252-E75A-4E85-B12C-E014FC1E237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BA9D66-D340-8608-25D0-3D9149BDD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9" t="71429" r="43305" b="12222"/>
          <a:stretch/>
        </p:blipFill>
        <p:spPr>
          <a:xfrm>
            <a:off x="-335999" y="5380985"/>
            <a:ext cx="5236029" cy="112123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E0689FD-4929-BC57-171A-62CABDA781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2595" y="501650"/>
            <a:ext cx="11329639" cy="553116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89CC80-D7D7-5EF0-D876-0986FF417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7315" r="48042" b="68193"/>
          <a:stretch/>
        </p:blipFill>
        <p:spPr>
          <a:xfrm rot="1134225">
            <a:off x="8108414" y="-181396"/>
            <a:ext cx="4505899" cy="167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97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D4F6EF-6282-E8A4-0470-538FB5E28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2FE44-7AB1-D0EE-F73C-B349D1C40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4665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266B7-7069-5620-B1E0-9903E5434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F5B55-F486-4DEF-85FE-9C98A335F135}" type="datetimeFigureOut">
              <a:rPr lang="en-US" smtClean="0"/>
              <a:t>5/12/2026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C2200-B2F9-9C1B-30FB-F3E2299ABE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C1516-734D-18E1-84B8-E14E88F0BA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8A252-E75A-4E85-B12C-E014FC1E2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335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6" r:id="rId9"/>
    <p:sldLayoutId id="2147483737" r:id="rId10"/>
    <p:sldLayoutId id="2147483738" r:id="rId11"/>
    <p:sldLayoutId id="214748373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small" baseline="0">
          <a:solidFill>
            <a:schemeClr val="tx1"/>
          </a:solidFill>
          <a:latin typeface="Bahnschrift SemiCondensed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Bahnschrift SemiBold SemiConden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Bahnschrift SemiCondensed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japhillips@aph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91EF1-F6C1-28BD-9AD1-D724E11295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KLAS-APH Integration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1C13B2-2CA7-51F4-740E-B558F5708D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Kyle Honeycutt</a:t>
            </a:r>
          </a:p>
          <a:p>
            <a:r>
              <a:rPr lang="en-US" dirty="0"/>
              <a:t>Manager of Software Development </a:t>
            </a:r>
          </a:p>
          <a:p>
            <a:r>
              <a:rPr lang="en-US" dirty="0"/>
              <a:t>Keystone  Systems</a:t>
            </a:r>
          </a:p>
          <a:p>
            <a:endParaRPr lang="en-US" dirty="0"/>
          </a:p>
          <a:p>
            <a:r>
              <a:rPr lang="en-US" dirty="0"/>
              <a:t>Marion Campbell</a:t>
            </a:r>
          </a:p>
          <a:p>
            <a:r>
              <a:rPr lang="en-US" dirty="0"/>
              <a:t>IRC Customer Support </a:t>
            </a:r>
          </a:p>
          <a:p>
            <a:r>
              <a:rPr lang="en-US" dirty="0"/>
              <a:t> Keystone Systems</a:t>
            </a:r>
          </a:p>
        </p:txBody>
      </p:sp>
      <p:pic>
        <p:nvPicPr>
          <p:cNvPr id="5" name="Picture 4" descr="Green and white KLASUsers logo with 800-number (800-222-9711)">
            <a:extLst>
              <a:ext uri="{FF2B5EF4-FFF2-40B4-BE49-F238E27FC236}">
                <a16:creationId xmlns:a16="http://schemas.microsoft.com/office/drawing/2014/main" id="{A33AA28B-C5E7-DB71-638C-40F5CEB14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772" y="4720865"/>
            <a:ext cx="3701143" cy="264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01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1756A1C-FDEA-83DF-5901-F971E1B6E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Development is left to be done?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947F305-72CB-5A5B-3F4C-CD04F2A3D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several new setup screens</a:t>
            </a:r>
          </a:p>
          <a:p>
            <a:pPr lvl="1"/>
            <a:r>
              <a:rPr lang="en-US" dirty="0"/>
              <a:t>Keystone currently have to execute CURL commands</a:t>
            </a:r>
          </a:p>
          <a:p>
            <a:pPr lvl="2"/>
            <a:r>
              <a:rPr lang="en-US" dirty="0"/>
              <a:t>Ex. To Find the Account ID:</a:t>
            </a:r>
          </a:p>
          <a:p>
            <a:pPr marL="914400" lvl="2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curl --location "https://staging.aph.org/wp-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json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/wp/v2/users/29332" --header "Authorization: Bearer g8vpvv19mwotyolb1jm9m2ypbgy2dv7ousgsatxl</a:t>
            </a:r>
            <a:r>
              <a:rPr lang="en-US" sz="2000" dirty="0">
                <a:solidFill>
                  <a:srgbClr val="2FFF1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lvl="1"/>
            <a:r>
              <a:rPr lang="en-US" dirty="0"/>
              <a:t>Keystone staff currently run batch programs</a:t>
            </a:r>
          </a:p>
          <a:p>
            <a:pPr lvl="2"/>
            <a:r>
              <a:rPr lang="en-US" dirty="0"/>
              <a:t>To set Federal quota account ID</a:t>
            </a:r>
          </a:p>
          <a:p>
            <a:endParaRPr lang="en-US" dirty="0"/>
          </a:p>
        </p:txBody>
      </p:sp>
      <p:pic>
        <p:nvPicPr>
          <p:cNvPr id="11" name="Picture 10" descr="Screenshot of the batch manager showing an example program that has to be run to set up a user for APH integration.  The program name is aq.APHIntegrationManager:BatchSetAccountInfo">
            <a:extLst>
              <a:ext uri="{FF2B5EF4-FFF2-40B4-BE49-F238E27FC236}">
                <a16:creationId xmlns:a16="http://schemas.microsoft.com/office/drawing/2014/main" id="{B1C16BB6-D497-B4F7-2338-917E8B1DE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525" y="5329240"/>
            <a:ext cx="61341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1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DED44-432B-D099-3C3F-0139D1C38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ahead: product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8CD5A-08CE-3291-52F1-DF8D5283F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APH is producing the catalog in a JSON format file</a:t>
            </a:r>
          </a:p>
          <a:p>
            <a:r>
              <a:rPr lang="en-US" dirty="0"/>
              <a:t>Keystone will add a function in KLAS to load the data</a:t>
            </a:r>
          </a:p>
          <a:p>
            <a:pPr lvl="1"/>
            <a:r>
              <a:rPr lang="en-US" dirty="0"/>
              <a:t>Create </a:t>
            </a:r>
            <a:r>
              <a:rPr lang="en-US" dirty="0" err="1"/>
              <a:t>Bibrecs</a:t>
            </a:r>
            <a:r>
              <a:rPr lang="en-US" dirty="0"/>
              <a:t> for new titles</a:t>
            </a:r>
          </a:p>
          <a:p>
            <a:pPr lvl="1"/>
            <a:r>
              <a:rPr lang="en-US" dirty="0"/>
              <a:t>Create </a:t>
            </a:r>
            <a:r>
              <a:rPr lang="en-US" dirty="0" err="1"/>
              <a:t>VendorCatalog</a:t>
            </a:r>
            <a:r>
              <a:rPr lang="en-US" dirty="0"/>
              <a:t> records</a:t>
            </a:r>
          </a:p>
          <a:p>
            <a:pPr lvl="1"/>
            <a:r>
              <a:rPr lang="en-US" dirty="0"/>
              <a:t>Update existing title statuses and costs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255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61C24-6E1E-18D5-3EEE-11790193B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APH Integration  STATUS for new users.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A902F-D3E1-784A-E6BA-DC32518915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New sign-ups not Available for now.</a:t>
            </a:r>
          </a:p>
          <a:p>
            <a:r>
              <a:rPr lang="en-US" dirty="0"/>
              <a:t>APH has had some issues with their new eCommerce site that has stopped the ability to set up new users</a:t>
            </a:r>
          </a:p>
        </p:txBody>
      </p:sp>
      <p:pic>
        <p:nvPicPr>
          <p:cNvPr id="1026" name="Picture 2" descr="Royalty-Free photo: Man holding orange traffic cone sticker | PickPik">
            <a:extLst>
              <a:ext uri="{FF2B5EF4-FFF2-40B4-BE49-F238E27FC236}">
                <a16:creationId xmlns:a16="http://schemas.microsoft.com/office/drawing/2014/main" id="{9C0B9F0B-39A6-3890-7525-05D2A7A129F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657" y="1690688"/>
            <a:ext cx="4608686" cy="466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481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65194-CB01-149F-4879-52D84DF49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APH Integration  STATUS Catalog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6A546-A9B1-0C2B-E387-1994DBFF6DE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site hosting the catalog updates for this integration is down</a:t>
            </a:r>
          </a:p>
          <a:p>
            <a:r>
              <a:rPr lang="en-US" dirty="0"/>
              <a:t>APH is determining if it will be restored</a:t>
            </a:r>
          </a:p>
        </p:txBody>
      </p:sp>
      <p:pic>
        <p:nvPicPr>
          <p:cNvPr id="5" name="Picture 2" descr="Royalty-Free photo: Man holding orange traffic cone sticker | PickPik">
            <a:extLst>
              <a:ext uri="{FF2B5EF4-FFF2-40B4-BE49-F238E27FC236}">
                <a16:creationId xmlns:a16="http://schemas.microsoft.com/office/drawing/2014/main" id="{30692510-ABB2-2B06-CCE4-0A167F223F3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657" y="1690688"/>
            <a:ext cx="4608686" cy="466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561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C0839-DD0B-F55A-5C43-8C25A654EA8A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dist="50800" dir="16200000" rotWithShape="0">
              <a:schemeClr val="accent2"/>
            </a:outerShdw>
          </a:effectLst>
        </p:spPr>
        <p:txBody>
          <a:bodyPr/>
          <a:lstStyle/>
          <a:p>
            <a:r>
              <a:rPr lang="en-US" sz="6600" cap="small" dirty="0">
                <a:latin typeface="Bahnschrift" panose="020B0502040204020203" pitchFamily="34" charset="0"/>
              </a:rPr>
              <a:t>Questions </a:t>
            </a:r>
            <a:r>
              <a:rPr lang="en-US" sz="4800" cap="small" dirty="0">
                <a:latin typeface="Bahnschrift" panose="020B0502040204020203" pitchFamily="34" charset="0"/>
              </a:rPr>
              <a:t>&amp; </a:t>
            </a:r>
            <a:r>
              <a:rPr lang="en-US" sz="6600" cap="small" dirty="0">
                <a:latin typeface="Bahnschrift" panose="020B0502040204020203" pitchFamily="34" charset="0"/>
              </a:rPr>
              <a:t>Answers</a:t>
            </a:r>
            <a:endParaRPr lang="en-US" cap="small" dirty="0">
              <a:latin typeface="Bahnschrift" panose="020B0502040204020203" pitchFamily="34" charset="0"/>
            </a:endParaRPr>
          </a:p>
        </p:txBody>
      </p:sp>
      <p:pic>
        <p:nvPicPr>
          <p:cNvPr id="3" name="Picture 2" descr="Green and white KLASUsers logo with 800-number (800-222-9711)">
            <a:extLst>
              <a:ext uri="{FF2B5EF4-FFF2-40B4-BE49-F238E27FC236}">
                <a16:creationId xmlns:a16="http://schemas.microsoft.com/office/drawing/2014/main" id="{0613EB6E-6728-3FE8-B41C-683CB04115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772" y="4826881"/>
            <a:ext cx="3701143" cy="264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460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5E00DC-F05F-CA4F-D12A-16F316B56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88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9FD4F9-2261-BD21-675D-55E90424C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1004"/>
            <a:ext cx="9443224" cy="4665346"/>
          </a:xfrm>
        </p:spPr>
        <p:txBody>
          <a:bodyPr>
            <a:normAutofit/>
          </a:bodyPr>
          <a:lstStyle/>
          <a:p>
            <a:r>
              <a:rPr lang="en-US" dirty="0"/>
              <a:t>Overview of APH Order Integration</a:t>
            </a:r>
          </a:p>
          <a:p>
            <a:r>
              <a:rPr lang="en-US" dirty="0"/>
              <a:t>How Do you Enable this in KLAS</a:t>
            </a:r>
          </a:p>
          <a:p>
            <a:pPr lvl="1"/>
            <a:r>
              <a:rPr lang="en-US" dirty="0"/>
              <a:t>Steps </a:t>
            </a:r>
          </a:p>
          <a:p>
            <a:pPr lvl="1"/>
            <a:r>
              <a:rPr lang="en-US" dirty="0"/>
              <a:t>Who to contact when</a:t>
            </a:r>
          </a:p>
          <a:p>
            <a:r>
              <a:rPr lang="en-US" dirty="0"/>
              <a:t>What Development is left to be done</a:t>
            </a:r>
          </a:p>
          <a:p>
            <a:r>
              <a:rPr lang="en-US" dirty="0"/>
              <a:t>Looking ahead: Product Integration</a:t>
            </a:r>
          </a:p>
        </p:txBody>
      </p:sp>
    </p:spTree>
    <p:extLst>
      <p:ext uri="{BB962C8B-B14F-4D97-AF65-F5344CB8AC3E}">
        <p14:creationId xmlns:p14="http://schemas.microsoft.com/office/powerpoint/2010/main" val="3259222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D745C-D539-C91F-4509-97868FB22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APH Order Integration?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0DCD7-FB10-6EBE-4143-D8A252BB3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way to copy a KLAS order to the APH site</a:t>
            </a:r>
          </a:p>
          <a:p>
            <a:r>
              <a:rPr lang="en-US" dirty="0"/>
              <a:t>A KLAS user starts the process</a:t>
            </a:r>
          </a:p>
          <a:p>
            <a:r>
              <a:rPr lang="en-US" dirty="0"/>
              <a:t>The order is added at APH using an Application Programming Interface (API)</a:t>
            </a:r>
          </a:p>
          <a:p>
            <a:r>
              <a:rPr lang="en-US" dirty="0"/>
              <a:t>Data is in </a:t>
            </a:r>
            <a:r>
              <a:rPr lang="en-US" dirty="0" err="1"/>
              <a:t>Javascript</a:t>
            </a:r>
            <a:r>
              <a:rPr lang="en-US" dirty="0"/>
              <a:t> Object Notation (JSON) format</a:t>
            </a:r>
          </a:p>
          <a:p>
            <a:r>
              <a:rPr lang="en-US" dirty="0"/>
              <a:t>The data is transferred over Secure Hyper-text transfer protocol (HTTPS)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56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52646-5477-73B9-7979-4AD177C15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Who Can use it?</a:t>
            </a:r>
            <a:br>
              <a:rPr lang="en-US" dirty="0"/>
            </a:br>
            <a:r>
              <a:rPr lang="en-US" dirty="0"/>
              <a:t>	A person that meets the following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BB14A-9202-4C9A-CD4A-766C77578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be a KLAS user</a:t>
            </a:r>
          </a:p>
          <a:p>
            <a:r>
              <a:rPr lang="en-US" dirty="0"/>
              <a:t>Must have permission to the “Set As </a:t>
            </a:r>
            <a:r>
              <a:rPr lang="en-US" dirty="0" err="1"/>
              <a:t>OnOrder</a:t>
            </a:r>
            <a:r>
              <a:rPr lang="en-US" dirty="0"/>
              <a:t>” function in Orders</a:t>
            </a:r>
          </a:p>
          <a:p>
            <a:r>
              <a:rPr lang="en-US" dirty="0"/>
              <a:t>Must be an EOT or EOT Assistant</a:t>
            </a:r>
          </a:p>
          <a:p>
            <a:r>
              <a:rPr lang="en-US" dirty="0"/>
              <a:t>Must have a login on the APH site</a:t>
            </a:r>
          </a:p>
          <a:p>
            <a:r>
              <a:rPr lang="en-US" dirty="0"/>
              <a:t>Must have had APH enable API access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191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38D9D-5A97-87FF-4B20-CBC6F89D9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It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1BD60-E96D-D331-D7AB-CE1BECB7C3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Order is created in KLAS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The order is “Set As </a:t>
            </a:r>
            <a:r>
              <a:rPr lang="en-US" dirty="0" err="1"/>
              <a:t>OnOrder</a:t>
            </a:r>
            <a:r>
              <a:rPr lang="en-US" dirty="0"/>
              <a:t>” Selected from the function menu</a:t>
            </a:r>
          </a:p>
          <a:p>
            <a:endParaRPr lang="en-US" dirty="0"/>
          </a:p>
        </p:txBody>
      </p:sp>
      <p:pic>
        <p:nvPicPr>
          <p:cNvPr id="5" name="Content Placeholder 4" descr="Screenshot of the Order Screen in Acquisitions, showing a purchase order with PO Number P20230717-002.">
            <a:extLst>
              <a:ext uri="{FF2B5EF4-FFF2-40B4-BE49-F238E27FC236}">
                <a16:creationId xmlns:a16="http://schemas.microsoft.com/office/drawing/2014/main" id="{57C2163E-3086-5879-D61D-03F5370235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14069"/>
            <a:ext cx="5181600" cy="4018899"/>
          </a:xfrm>
          <a:prstGeom prst="rect">
            <a:avLst/>
          </a:prstGeom>
        </p:spPr>
      </p:pic>
      <p:pic>
        <p:nvPicPr>
          <p:cNvPr id="6" name="Picture 5" descr="Screenshot showing the Functions menu in the Order screen in Acquisitions. The functions menu is dropped down and the menu item Set As Onorder&quot; is highlighted.">
            <a:extLst>
              <a:ext uri="{FF2B5EF4-FFF2-40B4-BE49-F238E27FC236}">
                <a16:creationId xmlns:a16="http://schemas.microsoft.com/office/drawing/2014/main" id="{63E6155C-E71B-8A7D-C54B-BD05DE8878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30049"/>
            <a:ext cx="5921105" cy="298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1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3AE620-B5AC-3F0A-C146-08CA6BC53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It Work? Cont.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0F63EE-EEF4-2EF5-1E31-53FDBD5528C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en-US" dirty="0"/>
              <a:t>The KLAS order is sent to APH  (lots of steps are covered)</a:t>
            </a:r>
          </a:p>
          <a:p>
            <a:pPr marL="742950" indent="-742950">
              <a:buFont typeface="+mj-lt"/>
              <a:buAutoNum type="arabicPeriod" startAt="3"/>
            </a:pPr>
            <a:r>
              <a:rPr lang="en-US" dirty="0"/>
              <a:t>KLAS receives order information back from APH , Including</a:t>
            </a:r>
          </a:p>
          <a:p>
            <a:pPr marL="0" indent="0">
              <a:buNone/>
            </a:pPr>
            <a:r>
              <a:rPr lang="en-US" dirty="0"/>
              <a:t>The APH Order ID</a:t>
            </a:r>
          </a:p>
          <a:p>
            <a:endParaRPr lang="en-US" dirty="0"/>
          </a:p>
        </p:txBody>
      </p:sp>
      <p:pic>
        <p:nvPicPr>
          <p:cNvPr id="1028" name="Picture 4" descr="two computers sending and receiving data">
            <a:extLst>
              <a:ext uri="{FF2B5EF4-FFF2-40B4-BE49-F238E27FC236}">
                <a16:creationId xmlns:a16="http://schemas.microsoft.com/office/drawing/2014/main" id="{5F930950-AA33-1AC5-D5E1-D3087970ADF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92001"/>
            <a:ext cx="5181600" cy="346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creenshot showing the portion of an order screen after an order has been submitted to APH.  The Status is &quot;OnOrder&quot; and the field labeled &quot;Re-Issued From&quot; has the value 542392, which is the ID assigned to the order by APH.">
            <a:extLst>
              <a:ext uri="{FF2B5EF4-FFF2-40B4-BE49-F238E27FC236}">
                <a16:creationId xmlns:a16="http://schemas.microsoft.com/office/drawing/2014/main" id="{34E85752-1A5F-4F5C-ACFE-223269CA43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0" y="4023519"/>
            <a:ext cx="6384588" cy="1895606"/>
          </a:xfrm>
          <a:prstGeom prst="rect">
            <a:avLst/>
          </a:prstGeom>
        </p:spPr>
      </p:pic>
      <p:sp>
        <p:nvSpPr>
          <p:cNvPr id="9" name="Rectangle 8" descr="Highlight of the Re-Issued From field in the Header of the PO">
            <a:extLst>
              <a:ext uri="{FF2B5EF4-FFF2-40B4-BE49-F238E27FC236}">
                <a16:creationId xmlns:a16="http://schemas.microsoft.com/office/drawing/2014/main" id="{C983574A-DA36-D122-33AA-5BBB1C42ADE1}"/>
              </a:ext>
            </a:extLst>
          </p:cNvPr>
          <p:cNvSpPr/>
          <p:nvPr/>
        </p:nvSpPr>
        <p:spPr>
          <a:xfrm>
            <a:off x="8913091" y="4294908"/>
            <a:ext cx="3011054" cy="424873"/>
          </a:xfrm>
          <a:prstGeom prst="rect">
            <a:avLst/>
          </a:prstGeom>
          <a:noFill/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1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99C4C-A380-D8CC-2392-058F0C076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Enable this in </a:t>
            </a:r>
            <a:r>
              <a:rPr lang="en-US" dirty="0" err="1"/>
              <a:t>klas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6364E-A327-A24B-4D89-DA11B8AA9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Make sure your EOT or EOT Assistant has a KLAS login, They are the ones doing the ordering. 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Contact APH to let them know. The APH contact on this project is Anthony Phillips at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japhillips@aph.org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136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A62A2-7FCE-1ADE-23B4-9520E5234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Enable this in </a:t>
            </a:r>
            <a:r>
              <a:rPr lang="en-US" dirty="0" err="1"/>
              <a:t>klas</a:t>
            </a:r>
            <a:r>
              <a:rPr lang="en-US" dirty="0"/>
              <a:t>?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8262F-51E6-E4E6-D666-24A0C2D89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en-US" dirty="0"/>
              <a:t>APH Will enable the account for  API Access</a:t>
            </a:r>
          </a:p>
          <a:p>
            <a:pPr marL="742950" indent="-742950">
              <a:buFont typeface="+mj-lt"/>
              <a:buAutoNum type="arabicPeriod" startAt="3"/>
            </a:pPr>
            <a:r>
              <a:rPr lang="en-US" dirty="0"/>
              <a:t>APH will notify Keystone of the customer ID (please ask them to do this step)</a:t>
            </a:r>
          </a:p>
          <a:p>
            <a:pPr marL="742950" indent="-742950">
              <a:buFont typeface="+mj-lt"/>
              <a:buAutoNum type="arabicPeriod" startAt="3"/>
            </a:pPr>
            <a:r>
              <a:rPr lang="en-US" dirty="0"/>
              <a:t>Keystone will complete the setup, given the customer ID from APH</a:t>
            </a:r>
          </a:p>
          <a:p>
            <a:pPr marL="742950" indent="-742950">
              <a:buFont typeface="+mj-lt"/>
              <a:buAutoNum type="arabicPeriod" startAt="3"/>
            </a:pPr>
            <a:r>
              <a:rPr lang="en-US" dirty="0"/>
              <a:t>Klas will let you know to test it with a small order.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458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5B6B5-2782-D11A-A549-E80C76EF8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Development is left to be done?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87EAB-69B3-5596-4387-F292E6EA710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Remove the password anti-pattern</a:t>
            </a:r>
          </a:p>
          <a:p>
            <a:pPr lvl="1"/>
            <a:r>
              <a:rPr lang="en-US" dirty="0"/>
              <a:t>We should no longer store credentials</a:t>
            </a:r>
          </a:p>
          <a:p>
            <a:pPr lvl="1"/>
            <a:r>
              <a:rPr lang="en-US" dirty="0"/>
              <a:t>Expired tokens will require you to log in again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1459C5-53A1-FFFB-C387-0EFF54AF579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shot of a KLAS screen where the user enters their User Name or email and password for the APH site.">
            <a:extLst>
              <a:ext uri="{FF2B5EF4-FFF2-40B4-BE49-F238E27FC236}">
                <a16:creationId xmlns:a16="http://schemas.microsoft.com/office/drawing/2014/main" id="{0A0E043E-125E-847B-F507-B4D01D51F7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961" y="1987955"/>
            <a:ext cx="5866306" cy="315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947466"/>
      </p:ext>
    </p:extLst>
  </p:cSld>
  <p:clrMapOvr>
    <a:masterClrMapping/>
  </p:clrMapOvr>
</p:sld>
</file>

<file path=ppt/theme/theme1.xml><?xml version="1.0" encoding="utf-8"?>
<a:theme xmlns:a="http://schemas.openxmlformats.org/drawingml/2006/main" name="uc2025">
  <a:themeElements>
    <a:clrScheme name="Custom 2">
      <a:dk1>
        <a:sysClr val="windowText" lastClr="000000"/>
      </a:dk1>
      <a:lt1>
        <a:sysClr val="window" lastClr="FFFFFF"/>
      </a:lt1>
      <a:dk2>
        <a:srgbClr val="024E3D"/>
      </a:dk2>
      <a:lt2>
        <a:srgbClr val="FFFFFF"/>
      </a:lt2>
      <a:accent1>
        <a:srgbClr val="024E3D"/>
      </a:accent1>
      <a:accent2>
        <a:srgbClr val="227C68"/>
      </a:accent2>
      <a:accent3>
        <a:srgbClr val="478977"/>
      </a:accent3>
      <a:accent4>
        <a:srgbClr val="F28030"/>
      </a:accent4>
      <a:accent5>
        <a:srgbClr val="A72626"/>
      </a:accent5>
      <a:accent6>
        <a:srgbClr val="000000"/>
      </a:accent6>
      <a:hlink>
        <a:srgbClr val="478977"/>
      </a:hlink>
      <a:folHlink>
        <a:srgbClr val="478977"/>
      </a:folHlink>
    </a:clrScheme>
    <a:fontScheme name="Custom 1">
      <a:majorFont>
        <a:latin typeface="Bahnschrift SemiCondensed"/>
        <a:ea typeface=""/>
        <a:cs typeface=""/>
      </a:majorFont>
      <a:minorFont>
        <a:latin typeface="Bahnschrift SemiBold SemiConde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6KLASMiniUC" id="{85DA701A-2FA4-C94E-87F9-36CABBB3289D}" vid="{33A82954-5372-A34B-98CA-F2DA43854B4A}"/>
    </a:ext>
  </a:extLst>
</a:theme>
</file>

<file path=ppt/theme/theme2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024E3D"/>
      </a:dk2>
      <a:lt2>
        <a:srgbClr val="FFFFFF"/>
      </a:lt2>
      <a:accent1>
        <a:srgbClr val="024E3D"/>
      </a:accent1>
      <a:accent2>
        <a:srgbClr val="227C68"/>
      </a:accent2>
      <a:accent3>
        <a:srgbClr val="478977"/>
      </a:accent3>
      <a:accent4>
        <a:srgbClr val="F28030"/>
      </a:accent4>
      <a:accent5>
        <a:srgbClr val="A72626"/>
      </a:accent5>
      <a:accent6>
        <a:srgbClr val="000000"/>
      </a:accent6>
      <a:hlink>
        <a:srgbClr val="478977"/>
      </a:hlink>
      <a:folHlink>
        <a:srgbClr val="47897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024E3D"/>
      </a:dk2>
      <a:lt2>
        <a:srgbClr val="FFFFFF"/>
      </a:lt2>
      <a:accent1>
        <a:srgbClr val="024E3D"/>
      </a:accent1>
      <a:accent2>
        <a:srgbClr val="227C68"/>
      </a:accent2>
      <a:accent3>
        <a:srgbClr val="478977"/>
      </a:accent3>
      <a:accent4>
        <a:srgbClr val="F28030"/>
      </a:accent4>
      <a:accent5>
        <a:srgbClr val="A72626"/>
      </a:accent5>
      <a:accent6>
        <a:srgbClr val="000000"/>
      </a:accent6>
      <a:hlink>
        <a:srgbClr val="478977"/>
      </a:hlink>
      <a:folHlink>
        <a:srgbClr val="47897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2026KLASMiniUC</Template>
  <TotalTime>109</TotalTime>
  <Words>612</Words>
  <Application>Microsoft Office PowerPoint</Application>
  <PresentationFormat>Widescreen</PresentationFormat>
  <Paragraphs>85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Bahnschrift</vt:lpstr>
      <vt:lpstr>Bahnschrift SemiBold SemiConden</vt:lpstr>
      <vt:lpstr>Bahnschrift SemiCondensed</vt:lpstr>
      <vt:lpstr>Calibri</vt:lpstr>
      <vt:lpstr>Courier New</vt:lpstr>
      <vt:lpstr>uc2025</vt:lpstr>
      <vt:lpstr>KLAS-APH Integration</vt:lpstr>
      <vt:lpstr>Agenda</vt:lpstr>
      <vt:lpstr>What Is APH Order Integration?</vt:lpstr>
      <vt:lpstr>Who Can use it?  A person that meets the following</vt:lpstr>
      <vt:lpstr>How does It Work?</vt:lpstr>
      <vt:lpstr>How does It Work? Cont.</vt:lpstr>
      <vt:lpstr>How Do you Enable this in klas?</vt:lpstr>
      <vt:lpstr>How Do you Enable this in klas? Cont.</vt:lpstr>
      <vt:lpstr>What Development is left to be done?</vt:lpstr>
      <vt:lpstr>What Development is left to be done?</vt:lpstr>
      <vt:lpstr>Looking ahead: product integration</vt:lpstr>
      <vt:lpstr>APH Integration  STATUS for new users.</vt:lpstr>
      <vt:lpstr>APH Integration  STATUS Catalog</vt:lpstr>
      <vt:lpstr>Questions &amp; Answers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Marion Campbell</dc:creator>
  <cp:lastModifiedBy>Marion Campbell</cp:lastModifiedBy>
  <cp:revision>11</cp:revision>
  <dcterms:created xsi:type="dcterms:W3CDTF">2026-05-07T19:05:41Z</dcterms:created>
  <dcterms:modified xsi:type="dcterms:W3CDTF">2026-05-12T16:51:27Z</dcterms:modified>
</cp:coreProperties>
</file>