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4"/>
  </p:notesMasterIdLst>
  <p:handoutMasterIdLst>
    <p:handoutMasterId r:id="rId25"/>
  </p:handoutMasterIdLst>
  <p:sldIdLst>
    <p:sldId id="256" r:id="rId2"/>
    <p:sldId id="258" r:id="rId3"/>
    <p:sldId id="261" r:id="rId4"/>
    <p:sldId id="263" r:id="rId5"/>
    <p:sldId id="264" r:id="rId6"/>
    <p:sldId id="260" r:id="rId7"/>
    <p:sldId id="272" r:id="rId8"/>
    <p:sldId id="271" r:id="rId9"/>
    <p:sldId id="265" r:id="rId10"/>
    <p:sldId id="274" r:id="rId11"/>
    <p:sldId id="275" r:id="rId12"/>
    <p:sldId id="276" r:id="rId13"/>
    <p:sldId id="277" r:id="rId14"/>
    <p:sldId id="279" r:id="rId15"/>
    <p:sldId id="280" r:id="rId16"/>
    <p:sldId id="266" r:id="rId17"/>
    <p:sldId id="278" r:id="rId18"/>
    <p:sldId id="269" r:id="rId19"/>
    <p:sldId id="273" r:id="rId20"/>
    <p:sldId id="282" r:id="rId21"/>
    <p:sldId id="281"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60A"/>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446" autoAdjust="0"/>
  </p:normalViewPr>
  <p:slideViewPr>
    <p:cSldViewPr snapToGrid="0">
      <p:cViewPr varScale="1">
        <p:scale>
          <a:sx n="70" d="100"/>
          <a:sy n="70" d="100"/>
        </p:scale>
        <p:origin x="6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2983"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CC4CEC-5D61-8825-8E36-E5CCA63EF73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5DF3D0-954F-FFE2-7C28-CD5B80040FE5}"/>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3C20990-5D29-4AA5-85DE-83E5334A9AC5}" type="datetimeFigureOut">
              <a:rPr lang="en-US" smtClean="0"/>
              <a:t>5/11/2026</a:t>
            </a:fld>
            <a:endParaRPr lang="en-US"/>
          </a:p>
        </p:txBody>
      </p:sp>
      <p:sp>
        <p:nvSpPr>
          <p:cNvPr id="4" name="Footer Placeholder 3">
            <a:extLst>
              <a:ext uri="{FF2B5EF4-FFF2-40B4-BE49-F238E27FC236}">
                <a16:creationId xmlns:a16="http://schemas.microsoft.com/office/drawing/2014/main" id="{2400891B-1A21-2476-3D27-6CD3B8E7A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85D761-BAD5-3233-161A-B53B1ACF7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A7B8D0-7B3E-4BF3-917F-FE227BF138FC}" type="slidenum">
              <a:rPr lang="en-US" smtClean="0"/>
              <a:t>‹#›</a:t>
            </a:fld>
            <a:endParaRPr lang="en-US"/>
          </a:p>
        </p:txBody>
      </p:sp>
    </p:spTree>
    <p:extLst>
      <p:ext uri="{BB962C8B-B14F-4D97-AF65-F5344CB8AC3E}">
        <p14:creationId xmlns:p14="http://schemas.microsoft.com/office/powerpoint/2010/main" val="268171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B1A5F02-6467-4A54-BDD4-29AD47D9DD41}" type="datetimeFigureOut">
              <a:rPr lang="en-US" smtClean="0"/>
              <a:t>5/11/2026</a:t>
            </a:fld>
            <a:endParaRPr lang="en-US"/>
          </a:p>
        </p:txBody>
      </p:sp>
      <p:sp>
        <p:nvSpPr>
          <p:cNvPr id="4" name="Slide Image Placeholder 3"/>
          <p:cNvSpPr>
            <a:spLocks noGrp="1" noRot="1" noChangeAspect="1"/>
          </p:cNvSpPr>
          <p:nvPr>
            <p:ph type="sldImg" idx="2"/>
          </p:nvPr>
        </p:nvSpPr>
        <p:spPr>
          <a:xfrm>
            <a:off x="685800" y="63023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87786"/>
            <a:ext cx="5486400" cy="41132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1BE81-CCC7-4E88-8CD9-3832BD3DCA47}" type="slidenum">
              <a:rPr lang="en-US" smtClean="0"/>
              <a:t>‹#›</a:t>
            </a:fld>
            <a:endParaRPr lang="en-US"/>
          </a:p>
        </p:txBody>
      </p:sp>
    </p:spTree>
    <p:extLst>
      <p:ext uri="{BB962C8B-B14F-4D97-AF65-F5344CB8AC3E}">
        <p14:creationId xmlns:p14="http://schemas.microsoft.com/office/powerpoint/2010/main" val="69136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1BE81-CCC7-4E88-8CD9-3832BD3DCA47}" type="slidenum">
              <a:rPr lang="en-US" smtClean="0"/>
              <a:t>1</a:t>
            </a:fld>
            <a:endParaRPr lang="en-US"/>
          </a:p>
        </p:txBody>
      </p:sp>
    </p:spTree>
    <p:extLst>
      <p:ext uri="{BB962C8B-B14F-4D97-AF65-F5344CB8AC3E}">
        <p14:creationId xmlns:p14="http://schemas.microsoft.com/office/powerpoint/2010/main" val="337134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CFAAE-ECB6-5616-D50A-1EEA50549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CAAA0-4163-033C-8B62-614723D17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1FC76-2459-8449-0B70-AA2845D217B0}"/>
              </a:ext>
            </a:extLst>
          </p:cNvPr>
          <p:cNvSpPr>
            <a:spLocks noGrp="1"/>
          </p:cNvSpPr>
          <p:nvPr>
            <p:ph type="body" idx="1"/>
          </p:nvPr>
        </p:nvSpPr>
        <p:spPr/>
        <p:txBody>
          <a:bodyPr/>
          <a:lstStyle/>
          <a:p>
            <a:r>
              <a:rPr lang="en-US" dirty="0"/>
              <a:t>Students Served summary by District</a:t>
            </a:r>
          </a:p>
          <a:p>
            <a:r>
              <a:rPr lang="en-US" dirty="0"/>
              <a:t>Report to the districts how many students were served, with what dollar value</a:t>
            </a:r>
          </a:p>
        </p:txBody>
      </p:sp>
      <p:sp>
        <p:nvSpPr>
          <p:cNvPr id="4" name="Slide Number Placeholder 3">
            <a:extLst>
              <a:ext uri="{FF2B5EF4-FFF2-40B4-BE49-F238E27FC236}">
                <a16:creationId xmlns:a16="http://schemas.microsoft.com/office/drawing/2014/main" id="{8D4B2637-E8A4-4A22-F3B9-AC91F9C24EDE}"/>
              </a:ext>
            </a:extLst>
          </p:cNvPr>
          <p:cNvSpPr>
            <a:spLocks noGrp="1"/>
          </p:cNvSpPr>
          <p:nvPr>
            <p:ph type="sldNum" sz="quarter" idx="5"/>
          </p:nvPr>
        </p:nvSpPr>
        <p:spPr/>
        <p:txBody>
          <a:bodyPr/>
          <a:lstStyle/>
          <a:p>
            <a:fld id="{EFE1BE81-CCC7-4E88-8CD9-3832BD3DCA47}" type="slidenum">
              <a:rPr lang="en-US" smtClean="0"/>
              <a:t>12</a:t>
            </a:fld>
            <a:endParaRPr lang="en-US"/>
          </a:p>
        </p:txBody>
      </p:sp>
    </p:spTree>
    <p:extLst>
      <p:ext uri="{BB962C8B-B14F-4D97-AF65-F5344CB8AC3E}">
        <p14:creationId xmlns:p14="http://schemas.microsoft.com/office/powerpoint/2010/main" val="213123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13</a:t>
            </a:fld>
            <a:endParaRPr lang="en-US"/>
          </a:p>
        </p:txBody>
      </p:sp>
    </p:spTree>
    <p:extLst>
      <p:ext uri="{BB962C8B-B14F-4D97-AF65-F5344CB8AC3E}">
        <p14:creationId xmlns:p14="http://schemas.microsoft.com/office/powerpoint/2010/main" val="341961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15</a:t>
            </a:fld>
            <a:endParaRPr lang="en-US"/>
          </a:p>
        </p:txBody>
      </p:sp>
    </p:spTree>
    <p:extLst>
      <p:ext uri="{BB962C8B-B14F-4D97-AF65-F5344CB8AC3E}">
        <p14:creationId xmlns:p14="http://schemas.microsoft.com/office/powerpoint/2010/main" val="206592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7.8.32</a:t>
            </a:r>
          </a:p>
        </p:txBody>
      </p:sp>
      <p:sp>
        <p:nvSpPr>
          <p:cNvPr id="4" name="Slide Number Placeholder 3"/>
          <p:cNvSpPr>
            <a:spLocks noGrp="1"/>
          </p:cNvSpPr>
          <p:nvPr>
            <p:ph type="sldNum" sz="quarter" idx="5"/>
          </p:nvPr>
        </p:nvSpPr>
        <p:spPr/>
        <p:txBody>
          <a:bodyPr/>
          <a:lstStyle/>
          <a:p>
            <a:fld id="{EFE1BE81-CCC7-4E88-8CD9-3832BD3DCA47}" type="slidenum">
              <a:rPr lang="en-US" smtClean="0"/>
              <a:t>17</a:t>
            </a:fld>
            <a:endParaRPr lang="en-US"/>
          </a:p>
        </p:txBody>
      </p:sp>
    </p:spTree>
    <p:extLst>
      <p:ext uri="{BB962C8B-B14F-4D97-AF65-F5344CB8AC3E}">
        <p14:creationId xmlns:p14="http://schemas.microsoft.com/office/powerpoint/2010/main" val="30898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19</a:t>
            </a:fld>
            <a:endParaRPr lang="en-US"/>
          </a:p>
        </p:txBody>
      </p:sp>
    </p:spTree>
    <p:extLst>
      <p:ext uri="{BB962C8B-B14F-4D97-AF65-F5344CB8AC3E}">
        <p14:creationId xmlns:p14="http://schemas.microsoft.com/office/powerpoint/2010/main" val="3776797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F8520-9BEA-65EA-56DD-82CF81AC1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AB88B-B022-3E3E-399B-E1A58B8BA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F3344-6FB9-6260-BDDE-C20688468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0BF45B-3B93-82E2-FEA3-7B4592528A7F}"/>
              </a:ext>
            </a:extLst>
          </p:cNvPr>
          <p:cNvSpPr>
            <a:spLocks noGrp="1"/>
          </p:cNvSpPr>
          <p:nvPr>
            <p:ph type="sldNum" sz="quarter" idx="5"/>
          </p:nvPr>
        </p:nvSpPr>
        <p:spPr/>
        <p:txBody>
          <a:bodyPr/>
          <a:lstStyle/>
          <a:p>
            <a:fld id="{EFE1BE81-CCC7-4E88-8CD9-3832BD3DCA47}" type="slidenum">
              <a:rPr lang="en-US" smtClean="0"/>
              <a:t>20</a:t>
            </a:fld>
            <a:endParaRPr lang="en-US"/>
          </a:p>
        </p:txBody>
      </p:sp>
    </p:spTree>
    <p:extLst>
      <p:ext uri="{BB962C8B-B14F-4D97-AF65-F5344CB8AC3E}">
        <p14:creationId xmlns:p14="http://schemas.microsoft.com/office/powerpoint/2010/main" val="102899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Authentication and session management improvements</a:t>
            </a:r>
          </a:p>
        </p:txBody>
      </p:sp>
      <p:sp>
        <p:nvSpPr>
          <p:cNvPr id="4" name="Slide Number Placeholder 3"/>
          <p:cNvSpPr>
            <a:spLocks noGrp="1"/>
          </p:cNvSpPr>
          <p:nvPr>
            <p:ph type="sldNum" sz="quarter" idx="5"/>
          </p:nvPr>
        </p:nvSpPr>
        <p:spPr/>
        <p:txBody>
          <a:bodyPr/>
          <a:lstStyle/>
          <a:p>
            <a:fld id="{EFE1BE81-CCC7-4E88-8CD9-3832BD3DCA47}" type="slidenum">
              <a:rPr lang="en-US" smtClean="0"/>
              <a:t>21</a:t>
            </a:fld>
            <a:endParaRPr lang="en-US"/>
          </a:p>
        </p:txBody>
      </p:sp>
    </p:spTree>
    <p:extLst>
      <p:ext uri="{BB962C8B-B14F-4D97-AF65-F5344CB8AC3E}">
        <p14:creationId xmlns:p14="http://schemas.microsoft.com/office/powerpoint/2010/main" val="387322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1BE81-CCC7-4E88-8CD9-3832BD3DCA47}" type="slidenum">
              <a:rPr lang="en-US" smtClean="0"/>
              <a:t>22</a:t>
            </a:fld>
            <a:endParaRPr lang="en-US"/>
          </a:p>
        </p:txBody>
      </p:sp>
    </p:spTree>
    <p:extLst>
      <p:ext uri="{BB962C8B-B14F-4D97-AF65-F5344CB8AC3E}">
        <p14:creationId xmlns:p14="http://schemas.microsoft.com/office/powerpoint/2010/main" val="215512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1BE81-CCC7-4E88-8CD9-3832BD3DCA47}" type="slidenum">
              <a:rPr lang="en-US" smtClean="0"/>
              <a:t>2</a:t>
            </a:fld>
            <a:endParaRPr lang="en-US"/>
          </a:p>
        </p:txBody>
      </p:sp>
    </p:spTree>
    <p:extLst>
      <p:ext uri="{BB962C8B-B14F-4D97-AF65-F5344CB8AC3E}">
        <p14:creationId xmlns:p14="http://schemas.microsoft.com/office/powerpoint/2010/main" val="77711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44809-4A0B-2ECF-E51F-EFE390181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893BB-3133-D8FD-68F6-AD6440B46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1981-1ADD-1CA3-12F0-A266A16669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0AA28F-7F28-D163-87F7-F78727DBEE2D}"/>
              </a:ext>
            </a:extLst>
          </p:cNvPr>
          <p:cNvSpPr>
            <a:spLocks noGrp="1"/>
          </p:cNvSpPr>
          <p:nvPr>
            <p:ph type="sldNum" sz="quarter" idx="5"/>
          </p:nvPr>
        </p:nvSpPr>
        <p:spPr/>
        <p:txBody>
          <a:bodyPr/>
          <a:lstStyle/>
          <a:p>
            <a:fld id="{EFE1BE81-CCC7-4E88-8CD9-3832BD3DCA47}" type="slidenum">
              <a:rPr lang="en-US" smtClean="0"/>
              <a:t>3</a:t>
            </a:fld>
            <a:endParaRPr lang="en-US"/>
          </a:p>
        </p:txBody>
      </p:sp>
    </p:spTree>
    <p:extLst>
      <p:ext uri="{BB962C8B-B14F-4D97-AF65-F5344CB8AC3E}">
        <p14:creationId xmlns:p14="http://schemas.microsoft.com/office/powerpoint/2010/main" val="107056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Built-in KLAS user management</a:t>
            </a:r>
          </a:p>
          <a:p>
            <a:pPr marL="285750" indent="-285750">
              <a:buFont typeface="Arial" panose="020B0604020202020204" pitchFamily="34" charset="0"/>
              <a:buChar char="•"/>
            </a:pPr>
            <a:r>
              <a:rPr lang="en-US" dirty="0"/>
              <a:t>Will continue to be available for now</a:t>
            </a:r>
          </a:p>
          <a:p>
            <a:pPr marL="285750" indent="-285750">
              <a:buFont typeface="Arial" panose="020B0604020202020204" pitchFamily="34" charset="0"/>
              <a:buChar char="•"/>
            </a:pPr>
            <a:r>
              <a:rPr lang="en-US" dirty="0"/>
              <a:t>Basic security options available</a:t>
            </a:r>
          </a:p>
          <a:p>
            <a:pPr marL="285750" indent="-285750">
              <a:buFont typeface="Arial" panose="020B0604020202020204" pitchFamily="34" charset="0"/>
              <a:buChar char="•"/>
            </a:pPr>
            <a:r>
              <a:rPr lang="en-US" dirty="0"/>
              <a:t>If using </a:t>
            </a:r>
            <a:r>
              <a:rPr lang="en-US" dirty="0" err="1"/>
              <a:t>KeyCloak</a:t>
            </a:r>
            <a:r>
              <a:rPr lang="en-US" dirty="0"/>
              <a:t>, users will still be listed</a:t>
            </a:r>
          </a:p>
          <a:p>
            <a:r>
              <a:rPr lang="en-US" dirty="0" err="1"/>
              <a:t>KeyCloak</a:t>
            </a:r>
            <a:r>
              <a:rPr lang="en-US" dirty="0"/>
              <a:t> provides browser-based login with new options:</a:t>
            </a:r>
          </a:p>
          <a:p>
            <a:pPr marL="285750" indent="-285750">
              <a:buFont typeface="Arial" panose="020B0604020202020204" pitchFamily="34" charset="0"/>
              <a:buChar char="•"/>
            </a:pPr>
            <a:r>
              <a:rPr lang="en-US" dirty="0"/>
              <a:t>More secure login to KLAS, support for MFA</a:t>
            </a:r>
          </a:p>
          <a:p>
            <a:pPr marL="285750" indent="-285750">
              <a:buFont typeface="Arial" panose="020B0604020202020204" pitchFamily="34" charset="0"/>
              <a:buChar char="•"/>
            </a:pPr>
            <a:r>
              <a:rPr lang="en-US" dirty="0"/>
              <a:t>Or connect with your SSO </a:t>
            </a:r>
            <a:br>
              <a:rPr lang="en-US" dirty="0"/>
            </a:br>
            <a:r>
              <a:rPr lang="en-US" dirty="0"/>
              <a:t>identity provider</a:t>
            </a:r>
          </a:p>
          <a:p>
            <a:r>
              <a:rPr lang="en-US" dirty="0"/>
              <a:t>Opening KLAS will launch the browser log-in page:</a:t>
            </a:r>
          </a:p>
          <a:p>
            <a:pPr marL="285750" indent="-285750">
              <a:buFont typeface="Arial" panose="020B0604020202020204" pitchFamily="34" charset="0"/>
              <a:buChar char="•"/>
            </a:pPr>
            <a:r>
              <a:rPr lang="en-US" dirty="0"/>
              <a:t>the KLAS Login Portal (</a:t>
            </a:r>
            <a:r>
              <a:rPr lang="en-US" dirty="0" err="1"/>
              <a:t>KLASport</a:t>
            </a:r>
            <a:r>
              <a:rPr lang="en-US" dirty="0"/>
              <a:t>)</a:t>
            </a:r>
          </a:p>
          <a:p>
            <a:pPr marL="285750" indent="-285750">
              <a:buFont typeface="Arial" panose="020B0604020202020204" pitchFamily="34" charset="0"/>
              <a:buChar char="•"/>
            </a:pPr>
            <a:r>
              <a:rPr lang="en-US" dirty="0"/>
              <a:t>or your SSO (</a:t>
            </a:r>
            <a:r>
              <a:rPr lang="en-US" dirty="0" err="1"/>
              <a:t>JumpCloud</a:t>
            </a:r>
            <a:r>
              <a:rPr lang="en-US" dirty="0"/>
              <a:t>, Microsoft Entra ID, Google Workspace, </a:t>
            </a:r>
            <a:r>
              <a:rPr lang="en-US" dirty="0" err="1"/>
              <a:t>etc</a:t>
            </a:r>
            <a:r>
              <a:rPr lang="en-US" dirty="0"/>
              <a:t>)</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4</a:t>
            </a:fld>
            <a:endParaRPr lang="en-US"/>
          </a:p>
        </p:txBody>
      </p:sp>
    </p:spTree>
    <p:extLst>
      <p:ext uri="{BB962C8B-B14F-4D97-AF65-F5344CB8AC3E}">
        <p14:creationId xmlns:p14="http://schemas.microsoft.com/office/powerpoint/2010/main" val="171740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MFA = Multi-factor Authentication</a:t>
            </a:r>
          </a:p>
          <a:p>
            <a:r>
              <a:rPr lang="en-US" dirty="0"/>
              <a:t>SSO = Single Sign-on</a:t>
            </a:r>
          </a:p>
          <a:p>
            <a:endParaRPr lang="en-US" dirty="0"/>
          </a:p>
          <a:p>
            <a:r>
              <a:rPr lang="en-US" dirty="0"/>
              <a:t>https://klasusers.com/klas-news/klas-single-sign-on-support</a:t>
            </a:r>
          </a:p>
        </p:txBody>
      </p:sp>
      <p:sp>
        <p:nvSpPr>
          <p:cNvPr id="4" name="Slide Number Placeholder 3"/>
          <p:cNvSpPr>
            <a:spLocks noGrp="1"/>
          </p:cNvSpPr>
          <p:nvPr>
            <p:ph type="sldNum" sz="quarter" idx="5"/>
          </p:nvPr>
        </p:nvSpPr>
        <p:spPr/>
        <p:txBody>
          <a:bodyPr/>
          <a:lstStyle/>
          <a:p>
            <a:fld id="{EFE1BE81-CCC7-4E88-8CD9-3832BD3DCA47}" type="slidenum">
              <a:rPr lang="en-US" smtClean="0"/>
              <a:t>5</a:t>
            </a:fld>
            <a:endParaRPr lang="en-US"/>
          </a:p>
        </p:txBody>
      </p:sp>
    </p:spTree>
    <p:extLst>
      <p:ext uri="{BB962C8B-B14F-4D97-AF65-F5344CB8AC3E}">
        <p14:creationId xmlns:p14="http://schemas.microsoft.com/office/powerpoint/2010/main" val="289916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https://klasusers.com/klas-news/klas-single-sign-on-support</a:t>
            </a:r>
          </a:p>
        </p:txBody>
      </p:sp>
      <p:sp>
        <p:nvSpPr>
          <p:cNvPr id="4" name="Slide Number Placeholder 3"/>
          <p:cNvSpPr>
            <a:spLocks noGrp="1"/>
          </p:cNvSpPr>
          <p:nvPr>
            <p:ph type="sldNum" sz="quarter" idx="5"/>
          </p:nvPr>
        </p:nvSpPr>
        <p:spPr/>
        <p:txBody>
          <a:bodyPr/>
          <a:lstStyle/>
          <a:p>
            <a:fld id="{EFE1BE81-CCC7-4E88-8CD9-3832BD3DCA47}" type="slidenum">
              <a:rPr lang="en-US" smtClean="0"/>
              <a:t>6</a:t>
            </a:fld>
            <a:endParaRPr lang="en-US"/>
          </a:p>
        </p:txBody>
      </p:sp>
    </p:spTree>
    <p:extLst>
      <p:ext uri="{BB962C8B-B14F-4D97-AF65-F5344CB8AC3E}">
        <p14:creationId xmlns:p14="http://schemas.microsoft.com/office/powerpoint/2010/main" val="346842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 - Change Password - Password change induced by expired password allowing login on cancel - Issue #KLAS-3544</a:t>
            </a:r>
          </a:p>
          <a:p>
            <a:r>
              <a:rPr lang="en-US" dirty="0"/>
              <a:t>KS - Security Structure - Create Security Structure for Several Functions  - Issue #KLAS-3539</a:t>
            </a:r>
          </a:p>
        </p:txBody>
      </p:sp>
      <p:sp>
        <p:nvSpPr>
          <p:cNvPr id="4" name="Slide Number Placeholder 3"/>
          <p:cNvSpPr>
            <a:spLocks noGrp="1"/>
          </p:cNvSpPr>
          <p:nvPr>
            <p:ph type="sldNum" sz="quarter" idx="5"/>
          </p:nvPr>
        </p:nvSpPr>
        <p:spPr/>
        <p:txBody>
          <a:bodyPr/>
          <a:lstStyle/>
          <a:p>
            <a:fld id="{EFE1BE81-CCC7-4E88-8CD9-3832BD3DCA47}" type="slidenum">
              <a:rPr lang="en-US" smtClean="0"/>
              <a:t>7</a:t>
            </a:fld>
            <a:endParaRPr lang="en-US"/>
          </a:p>
        </p:txBody>
      </p:sp>
    </p:spTree>
    <p:extLst>
      <p:ext uri="{BB962C8B-B14F-4D97-AF65-F5344CB8AC3E}">
        <p14:creationId xmlns:p14="http://schemas.microsoft.com/office/powerpoint/2010/main" val="393644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https://klasusers.com/knowledge-base/lines-by-patron-role-report</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9</a:t>
            </a:fld>
            <a:endParaRPr lang="en-US"/>
          </a:p>
        </p:txBody>
      </p:sp>
    </p:spTree>
    <p:extLst>
      <p:ext uri="{BB962C8B-B14F-4D97-AF65-F5344CB8AC3E}">
        <p14:creationId xmlns:p14="http://schemas.microsoft.com/office/powerpoint/2010/main" val="210349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Served summary by District</a:t>
            </a:r>
          </a:p>
          <a:p>
            <a:r>
              <a:rPr lang="en-US" dirty="0"/>
              <a:t>Report to the districts how many students were served, with what dollar value</a:t>
            </a:r>
          </a:p>
        </p:txBody>
      </p:sp>
      <p:sp>
        <p:nvSpPr>
          <p:cNvPr id="4" name="Slide Number Placeholder 3"/>
          <p:cNvSpPr>
            <a:spLocks noGrp="1"/>
          </p:cNvSpPr>
          <p:nvPr>
            <p:ph type="sldNum" sz="quarter" idx="5"/>
          </p:nvPr>
        </p:nvSpPr>
        <p:spPr/>
        <p:txBody>
          <a:bodyPr/>
          <a:lstStyle/>
          <a:p>
            <a:fld id="{EFE1BE81-CCC7-4E88-8CD9-3832BD3DCA47}" type="slidenum">
              <a:rPr lang="en-US" smtClean="0"/>
              <a:t>10</a:t>
            </a:fld>
            <a:endParaRPr lang="en-US"/>
          </a:p>
        </p:txBody>
      </p:sp>
    </p:spTree>
    <p:extLst>
      <p:ext uri="{BB962C8B-B14F-4D97-AF65-F5344CB8AC3E}">
        <p14:creationId xmlns:p14="http://schemas.microsoft.com/office/powerpoint/2010/main" val="1888153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9F1F-5914-01FF-6D63-3505F00A863C}"/>
              </a:ext>
            </a:extLst>
          </p:cNvPr>
          <p:cNvSpPr>
            <a:spLocks noGrp="1"/>
          </p:cNvSpPr>
          <p:nvPr>
            <p:ph type="ctrTitle"/>
          </p:nvPr>
        </p:nvSpPr>
        <p:spPr>
          <a:xfrm>
            <a:off x="1524000" y="1122363"/>
            <a:ext cx="9144000" cy="2387600"/>
          </a:xfrm>
        </p:spPr>
        <p:txBody>
          <a:bodyPr anchor="b">
            <a:normAutofit/>
          </a:bodyPr>
          <a:lstStyle>
            <a:lvl1pPr algn="ctr">
              <a:defRPr sz="6600">
                <a:solidFill>
                  <a:schemeClr val="tx1"/>
                </a:solidFill>
                <a:latin typeface="Bahnschrift SemiCondensed"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B3A15-50F7-42B2-947E-1576A2B5186B}"/>
              </a:ext>
            </a:extLst>
          </p:cNvPr>
          <p:cNvSpPr>
            <a:spLocks noGrp="1"/>
          </p:cNvSpPr>
          <p:nvPr>
            <p:ph type="subTitle" idx="1"/>
          </p:nvPr>
        </p:nvSpPr>
        <p:spPr>
          <a:xfrm>
            <a:off x="1524000" y="3602037"/>
            <a:ext cx="9144000" cy="2664947"/>
          </a:xfrm>
        </p:spPr>
        <p:txBody>
          <a:bodyPr>
            <a:normAutofit/>
          </a:bodyPr>
          <a:lstStyle>
            <a:lvl1pPr marL="0" indent="0" algn="ctr">
              <a:buNone/>
              <a:defRPr sz="4000">
                <a:solidFill>
                  <a:schemeClr val="tx1"/>
                </a:solidFill>
                <a:latin typeface="Bahnschrift SemiBold SemiConden"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D764C28-2B5E-4460-7CC6-914B7056C41C}"/>
              </a:ext>
            </a:extLst>
          </p:cNvPr>
          <p:cNvSpPr>
            <a:spLocks noGrp="1"/>
          </p:cNvSpPr>
          <p:nvPr>
            <p:ph type="dt" sz="half" idx="10"/>
          </p:nvPr>
        </p:nvSpPr>
        <p:spPr/>
        <p:txBody>
          <a:bodyPr/>
          <a:lstStyle>
            <a:lvl1pPr>
              <a:defRPr/>
            </a:lvl1pPr>
          </a:lstStyle>
          <a:p>
            <a:fld id="{5EAF5B55-F486-4DEF-85FE-9C98A335F135}" type="datetimeFigureOut">
              <a:rPr lang="en-US" smtClean="0"/>
              <a:pPr/>
              <a:t>5/11/2026</a:t>
            </a:fld>
            <a:endParaRPr lang="en-US" dirty="0"/>
          </a:p>
        </p:txBody>
      </p:sp>
      <p:sp>
        <p:nvSpPr>
          <p:cNvPr id="5" name="Footer Placeholder 4">
            <a:extLst>
              <a:ext uri="{FF2B5EF4-FFF2-40B4-BE49-F238E27FC236}">
                <a16:creationId xmlns:a16="http://schemas.microsoft.com/office/drawing/2014/main" id="{52E5F362-E260-9E78-176E-FE29A23F7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6A5217-6FC2-074F-A87D-53B854291823}"/>
              </a:ext>
            </a:extLst>
          </p:cNvPr>
          <p:cNvSpPr>
            <a:spLocks noGrp="1"/>
          </p:cNvSpPr>
          <p:nvPr>
            <p:ph type="sldNum" sz="quarter" idx="12"/>
          </p:nvPr>
        </p:nvSpPr>
        <p:spPr/>
        <p:txBody>
          <a:bodyPr/>
          <a:lstStyle/>
          <a:p>
            <a:fld id="{F938A252-E75A-4E85-B12C-E014FC1E2377}" type="slidenum">
              <a:rPr lang="en-US" smtClean="0"/>
              <a:t>‹#›</a:t>
            </a:fld>
            <a:endParaRPr lang="en-US" dirty="0"/>
          </a:p>
        </p:txBody>
      </p:sp>
      <p:pic>
        <p:nvPicPr>
          <p:cNvPr id="11" name="Picture 10">
            <a:extLst>
              <a:ext uri="{FF2B5EF4-FFF2-40B4-BE49-F238E27FC236}">
                <a16:creationId xmlns:a16="http://schemas.microsoft.com/office/drawing/2014/main" id="{F3322C31-E30E-9FC2-F05B-CAA905633424}"/>
              </a:ext>
            </a:extLst>
          </p:cNvPr>
          <p:cNvPicPr>
            <a:picLocks noChangeAspect="1"/>
          </p:cNvPicPr>
          <p:nvPr/>
        </p:nvPicPr>
        <p:blipFill>
          <a:blip r:embed="rId2">
            <a:extLst>
              <a:ext uri="{28A0092B-C50C-407E-A947-70E740481C1C}">
                <a14:useLocalDpi xmlns:a14="http://schemas.microsoft.com/office/drawing/2010/main" val="0"/>
              </a:ext>
            </a:extLst>
          </a:blip>
          <a:srcRect l="3660" t="13174" r="88125" b="12541"/>
          <a:stretch/>
        </p:blipFill>
        <p:spPr>
          <a:xfrm>
            <a:off x="337457" y="962705"/>
            <a:ext cx="1001486" cy="5094515"/>
          </a:xfrm>
          <a:prstGeom prst="rect">
            <a:avLst/>
          </a:prstGeom>
        </p:spPr>
      </p:pic>
    </p:spTree>
    <p:extLst>
      <p:ext uri="{BB962C8B-B14F-4D97-AF65-F5344CB8AC3E}">
        <p14:creationId xmlns:p14="http://schemas.microsoft.com/office/powerpoint/2010/main" val="28187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13FA-DEE2-F031-A7A8-57689006DDC1}"/>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17F534-F63A-1337-4E55-3DFD52CC0287}"/>
              </a:ext>
            </a:extLst>
          </p:cNvPr>
          <p:cNvSpPr>
            <a:spLocks noGrp="1"/>
          </p:cNvSpPr>
          <p:nvPr>
            <p:ph idx="1"/>
          </p:nvPr>
        </p:nvSpPr>
        <p:spPr>
          <a:xfrm>
            <a:off x="5183188" y="457200"/>
            <a:ext cx="6172200" cy="5899149"/>
          </a:xfrm>
        </p:spPr>
        <p:txBody>
          <a:bodyPr/>
          <a:lstStyle>
            <a:lvl1pPr>
              <a:defRPr sz="4000"/>
            </a:lvl1pPr>
            <a:lvl2pPr>
              <a:defRPr sz="3600"/>
            </a:lvl2pPr>
            <a:lvl3pPr>
              <a:defRPr sz="32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E7DBE8C-6970-17A9-486A-9ADB02972FFD}"/>
              </a:ext>
            </a:extLst>
          </p:cNvPr>
          <p:cNvSpPr>
            <a:spLocks noGrp="1"/>
          </p:cNvSpPr>
          <p:nvPr>
            <p:ph type="body" sz="half" idx="2"/>
          </p:nvPr>
        </p:nvSpPr>
        <p:spPr>
          <a:xfrm>
            <a:off x="839788" y="2057400"/>
            <a:ext cx="3932237" cy="4298949"/>
          </a:xfrm>
        </p:spPr>
        <p:txBody>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602A2-24D3-5B9A-2381-B713F1FC3726}"/>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6" name="Footer Placeholder 5">
            <a:extLst>
              <a:ext uri="{FF2B5EF4-FFF2-40B4-BE49-F238E27FC236}">
                <a16:creationId xmlns:a16="http://schemas.microsoft.com/office/drawing/2014/main" id="{D6D2DBC7-9A13-295A-22EF-988DB3D2B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2F79D-CD25-A3CA-3231-38EBB008BFF8}"/>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11905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ACF5-D46B-08AB-D387-32EEA4AAF91B}"/>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417EB21-904E-CE8D-0B0F-8F2D96EEC82E}"/>
              </a:ext>
            </a:extLst>
          </p:cNvPr>
          <p:cNvSpPr>
            <a:spLocks noGrp="1"/>
          </p:cNvSpPr>
          <p:nvPr>
            <p:ph type="pic" idx="1"/>
          </p:nvPr>
        </p:nvSpPr>
        <p:spPr>
          <a:xfrm>
            <a:off x="4772025" y="457201"/>
            <a:ext cx="71932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5CA76D-5C8E-B786-F78F-8A13DF1733B9}"/>
              </a:ext>
            </a:extLst>
          </p:cNvPr>
          <p:cNvSpPr>
            <a:spLocks noGrp="1"/>
          </p:cNvSpPr>
          <p:nvPr>
            <p:ph type="body" sz="half" idx="2"/>
          </p:nvPr>
        </p:nvSpPr>
        <p:spPr>
          <a:xfrm>
            <a:off x="839788" y="2057400"/>
            <a:ext cx="3932237" cy="3811588"/>
          </a:xfrm>
        </p:spPr>
        <p:txBody>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6BBC9-3369-C6BF-11B6-DBFA844B2231}"/>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6" name="Footer Placeholder 5">
            <a:extLst>
              <a:ext uri="{FF2B5EF4-FFF2-40B4-BE49-F238E27FC236}">
                <a16:creationId xmlns:a16="http://schemas.microsoft.com/office/drawing/2014/main" id="{52ABD2AC-1946-E394-7C3D-28E613639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5AA6A-9B91-73DD-BECE-8BF7C03096B3}"/>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245417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D5D-3CFE-E6ED-8167-039D0C0F7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62AB7-702E-45EA-966C-CCEA4C6D9818}"/>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4" name="Footer Placeholder 3">
            <a:extLst>
              <a:ext uri="{FF2B5EF4-FFF2-40B4-BE49-F238E27FC236}">
                <a16:creationId xmlns:a16="http://schemas.microsoft.com/office/drawing/2014/main" id="{028C6247-61BF-78B0-BED0-74840B4B0E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6E1829-2739-F14C-4F10-6C3D3BD96352}"/>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90704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F62854-0538-81D3-C765-F6AC10A66D3A}"/>
              </a:ext>
            </a:extLst>
          </p:cNvPr>
          <p:cNvSpPr>
            <a:spLocks noGrp="1"/>
          </p:cNvSpPr>
          <p:nvPr>
            <p:ph type="dt" sz="half" idx="10"/>
          </p:nvPr>
        </p:nvSpPr>
        <p:spPr/>
        <p:txBody>
          <a:bodyPr/>
          <a:lstStyle/>
          <a:p>
            <a:fld id="{5EAF5B55-F486-4DEF-85FE-9C98A335F135}" type="datetimeFigureOut">
              <a:rPr lang="en-US" smtClean="0"/>
              <a:t>5/11/2026</a:t>
            </a:fld>
            <a:endParaRPr lang="en-US" dirty="0"/>
          </a:p>
        </p:txBody>
      </p:sp>
      <p:sp>
        <p:nvSpPr>
          <p:cNvPr id="4" name="Footer Placeholder 3">
            <a:extLst>
              <a:ext uri="{FF2B5EF4-FFF2-40B4-BE49-F238E27FC236}">
                <a16:creationId xmlns:a16="http://schemas.microsoft.com/office/drawing/2014/main" id="{039A6F87-B205-C9DE-9D5F-44EB0D914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9A93A-6222-DD6F-8242-12BDFFE98135}"/>
              </a:ext>
            </a:extLst>
          </p:cNvPr>
          <p:cNvSpPr>
            <a:spLocks noGrp="1"/>
          </p:cNvSpPr>
          <p:nvPr>
            <p:ph type="sldNum" sz="quarter" idx="12"/>
          </p:nvPr>
        </p:nvSpPr>
        <p:spPr/>
        <p:txBody>
          <a:bodyPr/>
          <a:lstStyle/>
          <a:p>
            <a:fld id="{F938A252-E75A-4E85-B12C-E014FC1E2377}" type="slidenum">
              <a:rPr lang="en-US" smtClean="0"/>
              <a:t>‹#›</a:t>
            </a:fld>
            <a:endParaRPr lang="en-US"/>
          </a:p>
        </p:txBody>
      </p:sp>
      <p:sp>
        <p:nvSpPr>
          <p:cNvPr id="10" name="Title 1">
            <a:extLst>
              <a:ext uri="{FF2B5EF4-FFF2-40B4-BE49-F238E27FC236}">
                <a16:creationId xmlns:a16="http://schemas.microsoft.com/office/drawing/2014/main" id="{BEC36B3D-AD1B-262A-3E89-BBFC2BF21B55}"/>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2207781-CADC-E7EA-8254-F2346CED948A}"/>
              </a:ext>
            </a:extLst>
          </p:cNvPr>
          <p:cNvSpPr>
            <a:spLocks noGrp="1"/>
          </p:cNvSpPr>
          <p:nvPr>
            <p:ph idx="1"/>
          </p:nvPr>
        </p:nvSpPr>
        <p:spPr>
          <a:xfrm>
            <a:off x="838199" y="1691004"/>
            <a:ext cx="10515599" cy="466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8BD6E4F-51BF-A783-552A-AD2FC0168F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9018" t="13174" r="1697" b="12222"/>
          <a:stretch/>
        </p:blipFill>
        <p:spPr>
          <a:xfrm rot="234394">
            <a:off x="7940930" y="522341"/>
            <a:ext cx="4789715" cy="5116286"/>
          </a:xfrm>
          <a:prstGeom prst="rect">
            <a:avLst/>
          </a:prstGeom>
        </p:spPr>
      </p:pic>
    </p:spTree>
    <p:extLst>
      <p:ext uri="{BB962C8B-B14F-4D97-AF65-F5344CB8AC3E}">
        <p14:creationId xmlns:p14="http://schemas.microsoft.com/office/powerpoint/2010/main" val="106269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2EC-C04F-507D-1CFB-C4741B540C97}"/>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531EE-451C-539E-9172-A6D9C5A54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4C97D-9526-68F8-4494-407CC29168D2}"/>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5" name="Footer Placeholder 4">
            <a:extLst>
              <a:ext uri="{FF2B5EF4-FFF2-40B4-BE49-F238E27FC236}">
                <a16:creationId xmlns:a16="http://schemas.microsoft.com/office/drawing/2014/main" id="{EA60F8E9-B73B-3B09-0343-9F117B98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8B2F-BB24-2E92-7CD5-0A5E19C620E7}"/>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7" name="Picture 6">
            <a:extLst>
              <a:ext uri="{FF2B5EF4-FFF2-40B4-BE49-F238E27FC236}">
                <a16:creationId xmlns:a16="http://schemas.microsoft.com/office/drawing/2014/main" id="{2C2AF30C-C3E2-27CB-5088-13651DE74CC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3749" t="71429" r="43305" b="12222"/>
          <a:stretch/>
        </p:blipFill>
        <p:spPr>
          <a:xfrm>
            <a:off x="-308284" y="5371646"/>
            <a:ext cx="5236029" cy="1121230"/>
          </a:xfrm>
          <a:prstGeom prst="rect">
            <a:avLst/>
          </a:prstGeom>
        </p:spPr>
      </p:pic>
    </p:spTree>
    <p:extLst>
      <p:ext uri="{BB962C8B-B14F-4D97-AF65-F5344CB8AC3E}">
        <p14:creationId xmlns:p14="http://schemas.microsoft.com/office/powerpoint/2010/main" val="12587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2EC-C04F-507D-1CFB-C4741B540C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531EE-451C-539E-9172-A6D9C5A54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94C97D-9526-68F8-4494-407CC29168D2}"/>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5" name="Footer Placeholder 4">
            <a:extLst>
              <a:ext uri="{FF2B5EF4-FFF2-40B4-BE49-F238E27FC236}">
                <a16:creationId xmlns:a16="http://schemas.microsoft.com/office/drawing/2014/main" id="{EA60F8E9-B73B-3B09-0343-9F117B98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8B2F-BB24-2E92-7CD5-0A5E19C620E7}"/>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05666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C2D94-7DAD-96B8-3D3B-DEACAB721577}"/>
              </a:ext>
            </a:extLst>
          </p:cNvPr>
          <p:cNvSpPr>
            <a:spLocks noGrp="1"/>
          </p:cNvSpPr>
          <p:nvPr>
            <p:ph type="body" idx="1"/>
          </p:nvPr>
        </p:nvSpPr>
        <p:spPr>
          <a:xfrm>
            <a:off x="831850" y="4371278"/>
            <a:ext cx="10515600" cy="1985071"/>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8" name="Picture 7">
            <a:extLst>
              <a:ext uri="{FF2B5EF4-FFF2-40B4-BE49-F238E27FC236}">
                <a16:creationId xmlns:a16="http://schemas.microsoft.com/office/drawing/2014/main" id="{DCC839A3-6CEA-90C4-2155-FA2606159D3B}"/>
              </a:ext>
            </a:extLst>
          </p:cNvPr>
          <p:cNvPicPr>
            <a:picLocks noChangeAspect="1"/>
          </p:cNvPicPr>
          <p:nvPr/>
        </p:nvPicPr>
        <p:blipFill>
          <a:blip r:embed="rId2">
            <a:extLst>
              <a:ext uri="{28A0092B-C50C-407E-A947-70E740481C1C}">
                <a14:useLocalDpi xmlns:a14="http://schemas.microsoft.com/office/drawing/2010/main" val="0"/>
              </a:ext>
            </a:extLst>
          </a:blip>
          <a:srcRect l="12143" t="34155" r="44285" b="37415"/>
          <a:stretch/>
        </p:blipFill>
        <p:spPr>
          <a:xfrm>
            <a:off x="1665513" y="2743200"/>
            <a:ext cx="5576079" cy="2046514"/>
          </a:xfrm>
          <a:prstGeom prst="rect">
            <a:avLst/>
          </a:prstGeom>
        </p:spPr>
      </p:pic>
      <p:pic>
        <p:nvPicPr>
          <p:cNvPr id="7" name="Picture 6">
            <a:extLst>
              <a:ext uri="{FF2B5EF4-FFF2-40B4-BE49-F238E27FC236}">
                <a16:creationId xmlns:a16="http://schemas.microsoft.com/office/drawing/2014/main" id="{4E045F8E-DE83-7DD0-26B1-749503EE82A4}"/>
              </a:ext>
            </a:extLst>
          </p:cNvPr>
          <p:cNvPicPr>
            <a:picLocks noChangeAspect="1"/>
          </p:cNvPicPr>
          <p:nvPr userDrawn="1"/>
        </p:nvPicPr>
        <p:blipFill>
          <a:blip r:embed="rId2">
            <a:extLst>
              <a:ext uri="{28A0092B-C50C-407E-A947-70E740481C1C}">
                <a14:useLocalDpi xmlns:a14="http://schemas.microsoft.com/office/drawing/2010/main" val="0"/>
              </a:ext>
            </a:extLst>
          </a:blip>
          <a:srcRect l="12143" t="34155" r="44285" b="37415"/>
          <a:stretch/>
        </p:blipFill>
        <p:spPr>
          <a:xfrm>
            <a:off x="1665513" y="2743200"/>
            <a:ext cx="5576079" cy="2046514"/>
          </a:xfrm>
          <a:prstGeom prst="rect">
            <a:avLst/>
          </a:prstGeom>
        </p:spPr>
      </p:pic>
    </p:spTree>
    <p:extLst>
      <p:ext uri="{BB962C8B-B14F-4D97-AF65-F5344CB8AC3E}">
        <p14:creationId xmlns:p14="http://schemas.microsoft.com/office/powerpoint/2010/main" val="287215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lgn="ct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13" name="Picture 12">
            <a:extLst>
              <a:ext uri="{FF2B5EF4-FFF2-40B4-BE49-F238E27FC236}">
                <a16:creationId xmlns:a16="http://schemas.microsoft.com/office/drawing/2014/main" id="{2DBCF1C2-9EEA-9A7A-D2AD-EE5FA4406A9D}"/>
              </a:ext>
            </a:extLst>
          </p:cNvPr>
          <p:cNvPicPr>
            <a:picLocks noChangeAspect="1"/>
          </p:cNvPicPr>
          <p:nvPr/>
        </p:nvPicPr>
        <p:blipFill>
          <a:blip r:embed="rId2">
            <a:extLst>
              <a:ext uri="{28A0092B-C50C-407E-A947-70E740481C1C}">
                <a14:useLocalDpi xmlns:a14="http://schemas.microsoft.com/office/drawing/2010/main" val="0"/>
              </a:ext>
            </a:extLst>
          </a:blip>
          <a:srcRect l="35178" t="38710" r="35000" b="36667"/>
          <a:stretch/>
        </p:blipFill>
        <p:spPr>
          <a:xfrm>
            <a:off x="4376057" y="3209925"/>
            <a:ext cx="3635830" cy="1688647"/>
          </a:xfrm>
          <a:prstGeom prst="rect">
            <a:avLst/>
          </a:prstGeom>
        </p:spPr>
      </p:pic>
    </p:spTree>
    <p:extLst>
      <p:ext uri="{BB962C8B-B14F-4D97-AF65-F5344CB8AC3E}">
        <p14:creationId xmlns:p14="http://schemas.microsoft.com/office/powerpoint/2010/main" val="93236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1F50-8F88-5844-47CA-7617B65D1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B5C33-72EA-9CCB-FE0B-1C1152C49983}"/>
              </a:ext>
            </a:extLst>
          </p:cNvPr>
          <p:cNvSpPr>
            <a:spLocks noGrp="1"/>
          </p:cNvSpPr>
          <p:nvPr>
            <p:ph sz="half" idx="1"/>
          </p:nvPr>
        </p:nvSpPr>
        <p:spPr>
          <a:xfrm>
            <a:off x="838200" y="1690688"/>
            <a:ext cx="518160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C3D636A-A571-EA08-4508-1D801F07BECE}"/>
              </a:ext>
            </a:extLst>
          </p:cNvPr>
          <p:cNvSpPr>
            <a:spLocks noGrp="1"/>
          </p:cNvSpPr>
          <p:nvPr>
            <p:ph sz="half" idx="2"/>
          </p:nvPr>
        </p:nvSpPr>
        <p:spPr>
          <a:xfrm>
            <a:off x="6172200" y="1690688"/>
            <a:ext cx="518160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6EF862-FB81-33F4-8B47-8DBD3B3A9170}"/>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6" name="Footer Placeholder 5">
            <a:extLst>
              <a:ext uri="{FF2B5EF4-FFF2-40B4-BE49-F238E27FC236}">
                <a16:creationId xmlns:a16="http://schemas.microsoft.com/office/drawing/2014/main" id="{2478C0D1-3766-3333-A3DA-6DA9F8918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A1697-0850-2B46-8066-E7481B049F30}"/>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41947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1096-365E-2184-1780-17D69A04C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6865A-3379-A7C6-5971-1D9FA30964BD}"/>
              </a:ext>
            </a:extLst>
          </p:cNvPr>
          <p:cNvSpPr>
            <a:spLocks noGrp="1"/>
          </p:cNvSpPr>
          <p:nvPr>
            <p:ph type="body" idx="1"/>
          </p:nvPr>
        </p:nvSpPr>
        <p:spPr>
          <a:xfrm>
            <a:off x="839788" y="1681163"/>
            <a:ext cx="5157787" cy="657225"/>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1B1D3-5841-E0B3-2114-0682F47E4700}"/>
              </a:ext>
            </a:extLst>
          </p:cNvPr>
          <p:cNvSpPr>
            <a:spLocks noGrp="1"/>
          </p:cNvSpPr>
          <p:nvPr>
            <p:ph sz="half" idx="2"/>
          </p:nvPr>
        </p:nvSpPr>
        <p:spPr>
          <a:xfrm>
            <a:off x="839788" y="2338388"/>
            <a:ext cx="515778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3DD9602-98B2-A5E1-DDEC-B07C4F184F9D}"/>
              </a:ext>
            </a:extLst>
          </p:cNvPr>
          <p:cNvSpPr>
            <a:spLocks noGrp="1"/>
          </p:cNvSpPr>
          <p:nvPr>
            <p:ph type="body" sz="quarter" idx="3"/>
          </p:nvPr>
        </p:nvSpPr>
        <p:spPr>
          <a:xfrm>
            <a:off x="6172200" y="1681163"/>
            <a:ext cx="5183188" cy="657225"/>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A5E8DE-DC0D-C4A4-FB42-F5F622736828}"/>
              </a:ext>
            </a:extLst>
          </p:cNvPr>
          <p:cNvSpPr>
            <a:spLocks noGrp="1"/>
          </p:cNvSpPr>
          <p:nvPr>
            <p:ph sz="quarter" idx="4"/>
          </p:nvPr>
        </p:nvSpPr>
        <p:spPr>
          <a:xfrm>
            <a:off x="6172200" y="2338388"/>
            <a:ext cx="5183188"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B2D825D-67FC-1C00-D24B-79FAFA36C598}"/>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8" name="Footer Placeholder 7">
            <a:extLst>
              <a:ext uri="{FF2B5EF4-FFF2-40B4-BE49-F238E27FC236}">
                <a16:creationId xmlns:a16="http://schemas.microsoft.com/office/drawing/2014/main" id="{8E294CE6-55A4-C362-B4A6-EFDEA7DEC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4C3A4A-3485-A12B-6432-9E6ECD681678}"/>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415987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1CE56-1E14-7356-5765-9DB43EA172CE}"/>
              </a:ext>
            </a:extLst>
          </p:cNvPr>
          <p:cNvSpPr>
            <a:spLocks noGrp="1"/>
          </p:cNvSpPr>
          <p:nvPr>
            <p:ph type="dt" sz="half" idx="10"/>
          </p:nvPr>
        </p:nvSpPr>
        <p:spPr/>
        <p:txBody>
          <a:bodyPr/>
          <a:lstStyle/>
          <a:p>
            <a:fld id="{5EAF5B55-F486-4DEF-85FE-9C98A335F135}" type="datetimeFigureOut">
              <a:rPr lang="en-US" smtClean="0"/>
              <a:t>5/11/2026</a:t>
            </a:fld>
            <a:endParaRPr lang="en-US"/>
          </a:p>
        </p:txBody>
      </p:sp>
      <p:sp>
        <p:nvSpPr>
          <p:cNvPr id="3" name="Footer Placeholder 2">
            <a:extLst>
              <a:ext uri="{FF2B5EF4-FFF2-40B4-BE49-F238E27FC236}">
                <a16:creationId xmlns:a16="http://schemas.microsoft.com/office/drawing/2014/main" id="{914F6A1F-EA42-9E48-97C8-A9EF447DE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86110-99F0-C763-B476-10B79A9DAAA9}"/>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5" name="Picture 4">
            <a:extLst>
              <a:ext uri="{FF2B5EF4-FFF2-40B4-BE49-F238E27FC236}">
                <a16:creationId xmlns:a16="http://schemas.microsoft.com/office/drawing/2014/main" id="{34BA9D66-D340-8608-25D0-3D9149BDD09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3749" t="71429" r="43305" b="12222"/>
          <a:stretch/>
        </p:blipFill>
        <p:spPr>
          <a:xfrm>
            <a:off x="-335999" y="5380985"/>
            <a:ext cx="5236029" cy="1121230"/>
          </a:xfrm>
          <a:prstGeom prst="rect">
            <a:avLst/>
          </a:prstGeom>
        </p:spPr>
      </p:pic>
      <p:sp>
        <p:nvSpPr>
          <p:cNvPr id="7" name="Picture Placeholder 6">
            <a:extLst>
              <a:ext uri="{FF2B5EF4-FFF2-40B4-BE49-F238E27FC236}">
                <a16:creationId xmlns:a16="http://schemas.microsoft.com/office/drawing/2014/main" id="{6E0689FD-4929-BC57-171A-62CABDA7814E}"/>
              </a:ext>
            </a:extLst>
          </p:cNvPr>
          <p:cNvSpPr>
            <a:spLocks noGrp="1"/>
          </p:cNvSpPr>
          <p:nvPr>
            <p:ph type="pic" sz="quarter" idx="13"/>
          </p:nvPr>
        </p:nvSpPr>
        <p:spPr>
          <a:xfrm>
            <a:off x="412595" y="501650"/>
            <a:ext cx="11329639" cy="5531160"/>
          </a:xfrm>
        </p:spPr>
        <p:txBody>
          <a:bodyPr/>
          <a:lstStyle/>
          <a:p>
            <a:r>
              <a:rPr lang="en-US"/>
              <a:t>Click icon to add picture</a:t>
            </a:r>
          </a:p>
        </p:txBody>
      </p:sp>
      <p:pic>
        <p:nvPicPr>
          <p:cNvPr id="9" name="Picture 8">
            <a:extLst>
              <a:ext uri="{FF2B5EF4-FFF2-40B4-BE49-F238E27FC236}">
                <a16:creationId xmlns:a16="http://schemas.microsoft.com/office/drawing/2014/main" id="{0889CC80-D7D7-5EF0-D876-0986FF4173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000" t="7315" r="48042" b="68193"/>
          <a:stretch/>
        </p:blipFill>
        <p:spPr>
          <a:xfrm rot="1134225">
            <a:off x="8108414" y="-181396"/>
            <a:ext cx="4505899" cy="1679690"/>
          </a:xfrm>
          <a:prstGeom prst="rect">
            <a:avLst/>
          </a:prstGeom>
        </p:spPr>
      </p:pic>
    </p:spTree>
    <p:extLst>
      <p:ext uri="{BB962C8B-B14F-4D97-AF65-F5344CB8AC3E}">
        <p14:creationId xmlns:p14="http://schemas.microsoft.com/office/powerpoint/2010/main" val="225539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4F6EF-6282-E8A4-0470-538FB5E28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22FE44-7AB1-D0EE-F73C-B349D1C4056D}"/>
              </a:ext>
            </a:extLst>
          </p:cNvPr>
          <p:cNvSpPr>
            <a:spLocks noGrp="1"/>
          </p:cNvSpPr>
          <p:nvPr>
            <p:ph type="body" idx="1"/>
          </p:nvPr>
        </p:nvSpPr>
        <p:spPr>
          <a:xfrm>
            <a:off x="838200" y="1690688"/>
            <a:ext cx="10515600" cy="46656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5266B7-7069-5620-B1E0-9903E5434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F5B55-F486-4DEF-85FE-9C98A335F135}" type="datetimeFigureOut">
              <a:rPr lang="en-US" smtClean="0"/>
              <a:t>5/11/2026</a:t>
            </a:fld>
            <a:endParaRPr lang="en-US" dirty="0"/>
          </a:p>
        </p:txBody>
      </p:sp>
      <p:sp>
        <p:nvSpPr>
          <p:cNvPr id="5" name="Footer Placeholder 4">
            <a:extLst>
              <a:ext uri="{FF2B5EF4-FFF2-40B4-BE49-F238E27FC236}">
                <a16:creationId xmlns:a16="http://schemas.microsoft.com/office/drawing/2014/main" id="{F28C2200-B2F9-9C1B-30FB-F3E2299AB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1C1516-734D-18E1-84B8-E14E88F0B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252-E75A-4E85-B12C-E014FC1E2377}" type="slidenum">
              <a:rPr lang="en-US" smtClean="0"/>
              <a:t>‹#›</a:t>
            </a:fld>
            <a:endParaRPr lang="en-US"/>
          </a:p>
        </p:txBody>
      </p:sp>
    </p:spTree>
    <p:extLst>
      <p:ext uri="{BB962C8B-B14F-4D97-AF65-F5344CB8AC3E}">
        <p14:creationId xmlns:p14="http://schemas.microsoft.com/office/powerpoint/2010/main" val="215793358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6" r:id="rId9"/>
    <p:sldLayoutId id="2147483737" r:id="rId10"/>
    <p:sldLayoutId id="2147483738" r:id="rId11"/>
    <p:sldLayoutId id="2147483735" r:id="rId12"/>
  </p:sldLayoutIdLst>
  <p:txStyles>
    <p:titleStyle>
      <a:lvl1pPr algn="l" defTabSz="914400" rtl="0" eaLnBrk="1" latinLnBrk="0" hangingPunct="1">
        <a:lnSpc>
          <a:spcPct val="90000"/>
        </a:lnSpc>
        <a:spcBef>
          <a:spcPct val="0"/>
        </a:spcBef>
        <a:buNone/>
        <a:defRPr sz="4800" b="1" kern="1200" cap="small" baseline="0">
          <a:solidFill>
            <a:schemeClr val="tx1"/>
          </a:solidFill>
          <a:latin typeface="Bahnschrif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klasusers.com/klas-news/klas-single-sign-on-suppo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klasusers.com/knowledge-base/lines-by-patron-role-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1EF1-F6C1-28BD-9AD1-D724E1129562}"/>
              </a:ext>
            </a:extLst>
          </p:cNvPr>
          <p:cNvSpPr>
            <a:spLocks noGrp="1"/>
          </p:cNvSpPr>
          <p:nvPr>
            <p:ph type="ctrTitle"/>
          </p:nvPr>
        </p:nvSpPr>
        <p:spPr/>
        <p:txBody>
          <a:bodyPr/>
          <a:lstStyle/>
          <a:p>
            <a:r>
              <a:rPr lang="en-US" dirty="0"/>
              <a:t>New Features</a:t>
            </a:r>
            <a:br>
              <a:rPr lang="en-US" dirty="0"/>
            </a:br>
            <a:r>
              <a:rPr lang="en-US" sz="5400" dirty="0"/>
              <a:t>for IRC / IMC</a:t>
            </a:r>
          </a:p>
        </p:txBody>
      </p:sp>
      <p:sp>
        <p:nvSpPr>
          <p:cNvPr id="3" name="Subtitle 2">
            <a:extLst>
              <a:ext uri="{FF2B5EF4-FFF2-40B4-BE49-F238E27FC236}">
                <a16:creationId xmlns:a16="http://schemas.microsoft.com/office/drawing/2014/main" id="{821C13B2-2CA7-51F4-740E-B558F5708D8B}"/>
              </a:ext>
            </a:extLst>
          </p:cNvPr>
          <p:cNvSpPr>
            <a:spLocks noGrp="1"/>
          </p:cNvSpPr>
          <p:nvPr>
            <p:ph type="subTitle" idx="1"/>
          </p:nvPr>
        </p:nvSpPr>
        <p:spPr/>
        <p:txBody>
          <a:bodyPr/>
          <a:lstStyle/>
          <a:p>
            <a:r>
              <a:rPr lang="en-US" dirty="0"/>
              <a:t>Katy Patrick – Technical Writer, </a:t>
            </a:r>
            <a:br>
              <a:rPr lang="en-US" dirty="0"/>
            </a:br>
            <a:r>
              <a:rPr lang="en-US" dirty="0"/>
              <a:t>Keystone Systems</a:t>
            </a:r>
          </a:p>
        </p:txBody>
      </p:sp>
      <p:pic>
        <p:nvPicPr>
          <p:cNvPr id="4" name="Picture 3" descr="KLAS Users logo">
            <a:extLst>
              <a:ext uri="{FF2B5EF4-FFF2-40B4-BE49-F238E27FC236}">
                <a16:creationId xmlns:a16="http://schemas.microsoft.com/office/drawing/2014/main" id="{9141BDA5-2040-5FB6-C4DC-CF964280A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772" y="4720865"/>
            <a:ext cx="3701143" cy="2643674"/>
          </a:xfrm>
          <a:prstGeom prst="rect">
            <a:avLst/>
          </a:prstGeom>
        </p:spPr>
      </p:pic>
    </p:spTree>
    <p:extLst>
      <p:ext uri="{BB962C8B-B14F-4D97-AF65-F5344CB8AC3E}">
        <p14:creationId xmlns:p14="http://schemas.microsoft.com/office/powerpoint/2010/main" val="101730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5075-1E51-95D9-1E88-1CA5100FDE43}"/>
              </a:ext>
            </a:extLst>
          </p:cNvPr>
          <p:cNvSpPr>
            <a:spLocks noGrp="1"/>
          </p:cNvSpPr>
          <p:nvPr>
            <p:ph type="title"/>
          </p:nvPr>
        </p:nvSpPr>
        <p:spPr>
          <a:xfrm>
            <a:off x="195618" y="365125"/>
            <a:ext cx="11158182" cy="1325563"/>
          </a:xfrm>
        </p:spPr>
        <p:txBody>
          <a:bodyPr/>
          <a:lstStyle/>
          <a:p>
            <a:r>
              <a:rPr lang="en-US" dirty="0"/>
              <a:t>Students Served by District</a:t>
            </a:r>
          </a:p>
        </p:txBody>
      </p:sp>
      <p:pic>
        <p:nvPicPr>
          <p:cNvPr id="4" name="Picture 3" descr="Mat Request Type Multiselect list with Federal Quota Request selected. Cir Pattern combo-box set to IRC. Patron Role combo-box set to District. Reporting Period field with 2024-25. Last Action Code multiselect set to Shipped Emailed Order Complete, Shipped Completely, and Shipped Partially. Other parameters are blank. Include In Output multiselect has Lowest Role PatronID and LastShipDate selected, with others listed below. The Detail or Summary combo-box is set to Summary.">
            <a:extLst>
              <a:ext uri="{FF2B5EF4-FFF2-40B4-BE49-F238E27FC236}">
                <a16:creationId xmlns:a16="http://schemas.microsoft.com/office/drawing/2014/main" id="{88CC6ABE-CA95-C95C-773E-B47FFBA99B1D}"/>
              </a:ext>
            </a:extLst>
          </p:cNvPr>
          <p:cNvPicPr>
            <a:picLocks noChangeAspect="1"/>
          </p:cNvPicPr>
          <p:nvPr/>
        </p:nvPicPr>
        <p:blipFill>
          <a:blip r:embed="rId3"/>
          <a:stretch>
            <a:fillRect/>
          </a:stretch>
        </p:blipFill>
        <p:spPr>
          <a:xfrm>
            <a:off x="292289" y="1566165"/>
            <a:ext cx="7022910" cy="4821498"/>
          </a:xfrm>
          <a:prstGeom prst="rect">
            <a:avLst/>
          </a:prstGeom>
          <a:ln>
            <a:solidFill>
              <a:schemeClr val="tx2"/>
            </a:solidFill>
          </a:ln>
        </p:spPr>
      </p:pic>
      <p:sp>
        <p:nvSpPr>
          <p:cNvPr id="5" name="TextBox 4">
            <a:extLst>
              <a:ext uri="{FF2B5EF4-FFF2-40B4-BE49-F238E27FC236}">
                <a16:creationId xmlns:a16="http://schemas.microsoft.com/office/drawing/2014/main" id="{8B0DF54C-8DB4-6817-D263-660A38981ACA}"/>
              </a:ext>
            </a:extLst>
          </p:cNvPr>
          <p:cNvSpPr txBox="1"/>
          <p:nvPr/>
        </p:nvSpPr>
        <p:spPr>
          <a:xfrm>
            <a:off x="7647296" y="151179"/>
            <a:ext cx="4544704" cy="6555641"/>
          </a:xfrm>
          <a:prstGeom prst="rect">
            <a:avLst/>
          </a:prstGeom>
          <a:noFill/>
        </p:spPr>
        <p:txBody>
          <a:bodyPr wrap="square" rtlCol="0">
            <a:spAutoFit/>
          </a:bodyPr>
          <a:lstStyle/>
          <a:p>
            <a:r>
              <a:rPr lang="en-US" sz="2800" dirty="0">
                <a:solidFill>
                  <a:schemeClr val="accent3"/>
                </a:solidFill>
              </a:rPr>
              <a:t>Mat Request Type: </a:t>
            </a:r>
            <a:br>
              <a:rPr lang="en-US" sz="2800" dirty="0"/>
            </a:br>
            <a:r>
              <a:rPr lang="en-US" sz="2800" dirty="0"/>
              <a:t>     Federal Quota Request </a:t>
            </a:r>
          </a:p>
          <a:p>
            <a:r>
              <a:rPr lang="en-US" sz="2800" dirty="0">
                <a:solidFill>
                  <a:schemeClr val="accent3"/>
                </a:solidFill>
              </a:rPr>
              <a:t>Cir Pattern: </a:t>
            </a:r>
            <a:r>
              <a:rPr lang="en-US" sz="2800" dirty="0"/>
              <a:t>IRC</a:t>
            </a:r>
          </a:p>
          <a:p>
            <a:r>
              <a:rPr lang="en-US" sz="2800" dirty="0">
                <a:solidFill>
                  <a:schemeClr val="accent3"/>
                </a:solidFill>
              </a:rPr>
              <a:t>Patron Role: </a:t>
            </a:r>
            <a:r>
              <a:rPr lang="en-US" sz="2800" dirty="0"/>
              <a:t>District</a:t>
            </a:r>
          </a:p>
          <a:p>
            <a:r>
              <a:rPr lang="en-US" sz="2800" dirty="0">
                <a:solidFill>
                  <a:schemeClr val="accent3"/>
                </a:solidFill>
              </a:rPr>
              <a:t>Reporting Period: </a:t>
            </a:r>
            <a:r>
              <a:rPr lang="en-US" sz="2800" dirty="0"/>
              <a:t>2024-25</a:t>
            </a:r>
          </a:p>
          <a:p>
            <a:r>
              <a:rPr lang="en-US" sz="2800" dirty="0">
                <a:solidFill>
                  <a:schemeClr val="accent3"/>
                </a:solidFill>
              </a:rPr>
              <a:t>Last Action Code: </a:t>
            </a:r>
          </a:p>
          <a:p>
            <a:pPr marL="342900" indent="-342900">
              <a:buFont typeface="Arial" panose="020B0604020202020204" pitchFamily="34" charset="0"/>
              <a:buChar char="•"/>
            </a:pPr>
            <a:r>
              <a:rPr lang="en-US" sz="2800" dirty="0"/>
              <a:t>Emailed Order Complete</a:t>
            </a:r>
          </a:p>
          <a:p>
            <a:pPr marL="342900" indent="-342900">
              <a:buFont typeface="Arial" panose="020B0604020202020204" pitchFamily="34" charset="0"/>
              <a:buChar char="•"/>
            </a:pPr>
            <a:r>
              <a:rPr lang="en-US" sz="2800" dirty="0"/>
              <a:t>Shipped Completely</a:t>
            </a:r>
          </a:p>
          <a:p>
            <a:pPr marL="342900" indent="-342900">
              <a:buFont typeface="Arial" panose="020B0604020202020204" pitchFamily="34" charset="0"/>
              <a:buChar char="•"/>
            </a:pPr>
            <a:r>
              <a:rPr lang="en-US" sz="2800" dirty="0"/>
              <a:t>Shipped Partially</a:t>
            </a:r>
          </a:p>
          <a:p>
            <a:r>
              <a:rPr lang="en-US" sz="2800" dirty="0">
                <a:solidFill>
                  <a:schemeClr val="accent3"/>
                </a:solidFill>
              </a:rPr>
              <a:t>Include In Output: </a:t>
            </a:r>
          </a:p>
          <a:p>
            <a:pPr marL="342900" indent="-342900">
              <a:buFont typeface="Arial" panose="020B0604020202020204" pitchFamily="34" charset="0"/>
              <a:buChar char="•"/>
            </a:pPr>
            <a:r>
              <a:rPr lang="en-US" sz="2800" dirty="0"/>
              <a:t>Lowest Role </a:t>
            </a:r>
            <a:r>
              <a:rPr lang="en-US" sz="2800" dirty="0" err="1"/>
              <a:t>PatronID</a:t>
            </a:r>
            <a:endParaRPr lang="en-US" sz="2800" dirty="0"/>
          </a:p>
          <a:p>
            <a:pPr marL="342900" indent="-342900">
              <a:buFont typeface="Arial" panose="020B0604020202020204" pitchFamily="34" charset="0"/>
              <a:buChar char="•"/>
            </a:pPr>
            <a:r>
              <a:rPr lang="en-US" sz="2800" dirty="0"/>
              <a:t>Last Ship Date</a:t>
            </a:r>
          </a:p>
          <a:p>
            <a:pPr marL="342900" indent="-342900">
              <a:buFont typeface="Arial" panose="020B0604020202020204" pitchFamily="34" charset="0"/>
              <a:buChar char="•"/>
            </a:pPr>
            <a:r>
              <a:rPr lang="en-US" sz="2800" dirty="0"/>
              <a:t>Quantity Shipped</a:t>
            </a:r>
          </a:p>
          <a:p>
            <a:pPr marL="342900" indent="-342900">
              <a:buFont typeface="Arial" panose="020B0604020202020204" pitchFamily="34" charset="0"/>
              <a:buChar char="•"/>
            </a:pPr>
            <a:r>
              <a:rPr lang="en-US" sz="2800" dirty="0"/>
              <a:t>Net Cost</a:t>
            </a:r>
          </a:p>
          <a:p>
            <a:r>
              <a:rPr lang="en-US" sz="2800" dirty="0">
                <a:solidFill>
                  <a:schemeClr val="accent3"/>
                </a:solidFill>
              </a:rPr>
              <a:t>Detail or Summary: </a:t>
            </a:r>
            <a:r>
              <a:rPr lang="en-US" sz="2800" dirty="0"/>
              <a:t>Summary</a:t>
            </a:r>
          </a:p>
        </p:txBody>
      </p:sp>
    </p:spTree>
    <p:extLst>
      <p:ext uri="{BB962C8B-B14F-4D97-AF65-F5344CB8AC3E}">
        <p14:creationId xmlns:p14="http://schemas.microsoft.com/office/powerpoint/2010/main" val="319357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5303-4973-6A91-964E-2B832929CA0C}"/>
              </a:ext>
            </a:extLst>
          </p:cNvPr>
          <p:cNvSpPr>
            <a:spLocks noGrp="1"/>
          </p:cNvSpPr>
          <p:nvPr>
            <p:ph type="title"/>
          </p:nvPr>
        </p:nvSpPr>
        <p:spPr/>
        <p:txBody>
          <a:bodyPr/>
          <a:lstStyle/>
          <a:p>
            <a:r>
              <a:rPr lang="en-US" dirty="0"/>
              <a:t>Students by District Output</a:t>
            </a:r>
          </a:p>
        </p:txBody>
      </p:sp>
      <p:pic>
        <p:nvPicPr>
          <p:cNvPr id="5" name="Picture 4" descr="Sample output. The columns are District ID, District Name, # Students, # Copies, # Titles, Sub Qty for blanktype, Total Sub Quantity, and Total Cost. ">
            <a:extLst>
              <a:ext uri="{FF2B5EF4-FFF2-40B4-BE49-F238E27FC236}">
                <a16:creationId xmlns:a16="http://schemas.microsoft.com/office/drawing/2014/main" id="{3F49FEF2-F27B-9ECD-2117-DFDF1E98E70B}"/>
              </a:ext>
            </a:extLst>
          </p:cNvPr>
          <p:cNvPicPr>
            <a:picLocks noChangeAspect="1"/>
          </p:cNvPicPr>
          <p:nvPr/>
        </p:nvPicPr>
        <p:blipFill rotWithShape="1">
          <a:blip r:embed="rId2"/>
          <a:srcRect b="1295"/>
          <a:stretch>
            <a:fillRect/>
          </a:stretch>
        </p:blipFill>
        <p:spPr bwMode="auto">
          <a:xfrm>
            <a:off x="420763" y="1690688"/>
            <a:ext cx="11350474" cy="2349050"/>
          </a:xfrm>
          <a:prstGeom prst="rect">
            <a:avLst/>
          </a:prstGeom>
          <a:solidFill>
            <a:schemeClr val="tx1"/>
          </a:solidFill>
          <a:ln w="9525" cap="flat" cmpd="sng" algn="ctr">
            <a:solidFill>
              <a:srgbClr val="1F497D"/>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6104133-C449-866E-8055-CB8B74587E7B}"/>
              </a:ext>
            </a:extLst>
          </p:cNvPr>
          <p:cNvSpPr txBox="1"/>
          <p:nvPr/>
        </p:nvSpPr>
        <p:spPr>
          <a:xfrm>
            <a:off x="420763" y="4217158"/>
            <a:ext cx="11350474" cy="2554545"/>
          </a:xfrm>
          <a:prstGeom prst="rect">
            <a:avLst/>
          </a:prstGeom>
          <a:noFill/>
        </p:spPr>
        <p:txBody>
          <a:bodyPr wrap="square" rtlCol="0">
            <a:spAutoFit/>
          </a:bodyPr>
          <a:lstStyle/>
          <a:p>
            <a:r>
              <a:rPr lang="en-US" sz="3200" dirty="0"/>
              <a:t>Patron Role: District = each District is a row (or section of Detail view)</a:t>
            </a:r>
          </a:p>
          <a:p>
            <a:r>
              <a:rPr lang="en-US" sz="3200" dirty="0"/>
              <a:t>Lowest Role </a:t>
            </a:r>
            <a:r>
              <a:rPr lang="en-US" sz="3200" dirty="0" err="1"/>
              <a:t>PatronID</a:t>
            </a:r>
            <a:r>
              <a:rPr lang="en-US" sz="3200" dirty="0"/>
              <a:t> for the IRC </a:t>
            </a:r>
            <a:r>
              <a:rPr lang="en-US" sz="3200" dirty="0" err="1"/>
              <a:t>cir</a:t>
            </a:r>
            <a:r>
              <a:rPr lang="en-US" sz="3200" dirty="0"/>
              <a:t> pattern = Students</a:t>
            </a:r>
          </a:p>
          <a:p>
            <a:pPr lvl="1"/>
            <a:r>
              <a:rPr lang="en-US" sz="3200" dirty="0"/>
              <a:t>Student IDs + Summary = count of unique Student Patron IDs</a:t>
            </a:r>
          </a:p>
          <a:p>
            <a:endParaRPr lang="en-US" sz="3200" dirty="0"/>
          </a:p>
          <a:p>
            <a:endParaRPr lang="en-US" sz="3200" dirty="0"/>
          </a:p>
        </p:txBody>
      </p:sp>
    </p:spTree>
    <p:extLst>
      <p:ext uri="{BB962C8B-B14F-4D97-AF65-F5344CB8AC3E}">
        <p14:creationId xmlns:p14="http://schemas.microsoft.com/office/powerpoint/2010/main" val="130401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6457-A927-F4BC-49B7-C678E1D8F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7B152-9DA1-D491-D80E-D22CEF0D4B5E}"/>
              </a:ext>
            </a:extLst>
          </p:cNvPr>
          <p:cNvSpPr>
            <a:spLocks noGrp="1"/>
          </p:cNvSpPr>
          <p:nvPr>
            <p:ph type="title"/>
          </p:nvPr>
        </p:nvSpPr>
        <p:spPr>
          <a:xfrm>
            <a:off x="195618" y="365125"/>
            <a:ext cx="11158182" cy="1325563"/>
          </a:xfrm>
        </p:spPr>
        <p:txBody>
          <a:bodyPr/>
          <a:lstStyle/>
          <a:p>
            <a:r>
              <a:rPr lang="en-US" dirty="0"/>
              <a:t>Items on Order by Teacher</a:t>
            </a:r>
          </a:p>
        </p:txBody>
      </p:sp>
      <p:sp>
        <p:nvSpPr>
          <p:cNvPr id="5" name="TextBox 4">
            <a:extLst>
              <a:ext uri="{FF2B5EF4-FFF2-40B4-BE49-F238E27FC236}">
                <a16:creationId xmlns:a16="http://schemas.microsoft.com/office/drawing/2014/main" id="{505094A0-C5F6-E8F8-7A82-DAA1E98FE48C}"/>
              </a:ext>
            </a:extLst>
          </p:cNvPr>
          <p:cNvSpPr txBox="1"/>
          <p:nvPr/>
        </p:nvSpPr>
        <p:spPr>
          <a:xfrm>
            <a:off x="7700380" y="1229896"/>
            <a:ext cx="4544704" cy="5262979"/>
          </a:xfrm>
          <a:prstGeom prst="rect">
            <a:avLst/>
          </a:prstGeom>
          <a:noFill/>
        </p:spPr>
        <p:txBody>
          <a:bodyPr wrap="square" rtlCol="0">
            <a:spAutoFit/>
          </a:bodyPr>
          <a:lstStyle/>
          <a:p>
            <a:r>
              <a:rPr lang="en-US" sz="2800" dirty="0">
                <a:solidFill>
                  <a:schemeClr val="accent3"/>
                </a:solidFill>
              </a:rPr>
              <a:t>Mat Request Type: </a:t>
            </a:r>
            <a:r>
              <a:rPr lang="en-US" sz="2800" dirty="0"/>
              <a:t>All</a:t>
            </a:r>
          </a:p>
          <a:p>
            <a:r>
              <a:rPr lang="en-US" sz="2800" dirty="0">
                <a:solidFill>
                  <a:schemeClr val="accent3"/>
                </a:solidFill>
              </a:rPr>
              <a:t>Cir Pattern: </a:t>
            </a:r>
            <a:r>
              <a:rPr lang="en-US" sz="2800" dirty="0"/>
              <a:t>IRC</a:t>
            </a:r>
          </a:p>
          <a:p>
            <a:r>
              <a:rPr lang="en-US" sz="2800" dirty="0">
                <a:solidFill>
                  <a:schemeClr val="accent3"/>
                </a:solidFill>
              </a:rPr>
              <a:t>Patron Role: </a:t>
            </a:r>
            <a:r>
              <a:rPr lang="en-US" sz="2800" dirty="0"/>
              <a:t>Teacher</a:t>
            </a:r>
          </a:p>
          <a:p>
            <a:r>
              <a:rPr lang="en-US" sz="2800" dirty="0">
                <a:solidFill>
                  <a:schemeClr val="accent3"/>
                </a:solidFill>
              </a:rPr>
              <a:t>Last Action Code: </a:t>
            </a:r>
          </a:p>
          <a:p>
            <a:pPr marL="342900" indent="-342900">
              <a:buFont typeface="Arial" panose="020B0604020202020204" pitchFamily="34" charset="0"/>
              <a:buChar char="•"/>
            </a:pPr>
            <a:r>
              <a:rPr lang="en-US" sz="2800" dirty="0"/>
              <a:t>PO Issued</a:t>
            </a:r>
          </a:p>
          <a:p>
            <a:pPr marL="342900" indent="-342900">
              <a:buFont typeface="Arial" panose="020B0604020202020204" pitchFamily="34" charset="0"/>
              <a:buChar char="•"/>
            </a:pPr>
            <a:r>
              <a:rPr lang="en-US" sz="2800" dirty="0"/>
              <a:t>Vendor Back-Order</a:t>
            </a:r>
          </a:p>
          <a:p>
            <a:r>
              <a:rPr lang="en-US" sz="2800" dirty="0">
                <a:solidFill>
                  <a:schemeClr val="accent3"/>
                </a:solidFill>
              </a:rPr>
              <a:t>Include In Output: </a:t>
            </a:r>
          </a:p>
          <a:p>
            <a:pPr marL="342900" indent="-342900">
              <a:buFont typeface="Arial" panose="020B0604020202020204" pitchFamily="34" charset="0"/>
              <a:buChar char="•"/>
            </a:pPr>
            <a:r>
              <a:rPr lang="en-US" sz="2800" dirty="0"/>
              <a:t>Lowest Role </a:t>
            </a:r>
            <a:r>
              <a:rPr lang="en-US" sz="2800" dirty="0" err="1"/>
              <a:t>PatronID</a:t>
            </a:r>
            <a:endParaRPr lang="en-US" sz="2800" dirty="0"/>
          </a:p>
          <a:p>
            <a:pPr marL="342900" indent="-342900">
              <a:buFont typeface="Arial" panose="020B0604020202020204" pitchFamily="34" charset="0"/>
              <a:buChar char="•"/>
            </a:pPr>
            <a:r>
              <a:rPr lang="en-US" sz="2800" dirty="0"/>
              <a:t>Last Action Date</a:t>
            </a:r>
          </a:p>
          <a:p>
            <a:pPr marL="342900" indent="-342900">
              <a:buFont typeface="Arial" panose="020B0604020202020204" pitchFamily="34" charset="0"/>
              <a:buChar char="•"/>
            </a:pPr>
            <a:r>
              <a:rPr lang="en-US" sz="2800" dirty="0"/>
              <a:t>Quantity Ordered / Shipped</a:t>
            </a:r>
          </a:p>
          <a:p>
            <a:pPr marL="342900" indent="-342900">
              <a:buFont typeface="Arial" panose="020B0604020202020204" pitchFamily="34" charset="0"/>
              <a:buChar char="•"/>
            </a:pPr>
            <a:r>
              <a:rPr lang="en-US" sz="2800" dirty="0"/>
              <a:t>KLAS ID, ISBN</a:t>
            </a:r>
          </a:p>
          <a:p>
            <a:r>
              <a:rPr lang="en-US" sz="2800" dirty="0">
                <a:solidFill>
                  <a:schemeClr val="accent3"/>
                </a:solidFill>
              </a:rPr>
              <a:t>Detail or Summary: </a:t>
            </a:r>
            <a:r>
              <a:rPr lang="en-US" sz="2800" dirty="0"/>
              <a:t>Detail</a:t>
            </a:r>
          </a:p>
        </p:txBody>
      </p:sp>
      <p:pic>
        <p:nvPicPr>
          <p:cNvPr id="6" name="Picture 5">
            <a:extLst>
              <a:ext uri="{FF2B5EF4-FFF2-40B4-BE49-F238E27FC236}">
                <a16:creationId xmlns:a16="http://schemas.microsoft.com/office/drawing/2014/main" id="{A957E6B5-98C6-3BCB-2531-605B8CF3C847}"/>
              </a:ext>
            </a:extLst>
          </p:cNvPr>
          <p:cNvPicPr>
            <a:picLocks noChangeAspect="1"/>
          </p:cNvPicPr>
          <p:nvPr/>
        </p:nvPicPr>
        <p:blipFill>
          <a:blip r:embed="rId3"/>
          <a:stretch>
            <a:fillRect/>
          </a:stretch>
        </p:blipFill>
        <p:spPr>
          <a:xfrm>
            <a:off x="142534" y="1690688"/>
            <a:ext cx="7504762" cy="4523809"/>
          </a:xfrm>
          <a:prstGeom prst="rect">
            <a:avLst/>
          </a:prstGeom>
        </p:spPr>
      </p:pic>
    </p:spTree>
    <p:extLst>
      <p:ext uri="{BB962C8B-B14F-4D97-AF65-F5344CB8AC3E}">
        <p14:creationId xmlns:p14="http://schemas.microsoft.com/office/powerpoint/2010/main" val="27292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776C1-EEEE-684C-7619-D6E2FB0FF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575AA-26D2-94AC-5031-766C3491AEEE}"/>
              </a:ext>
            </a:extLst>
          </p:cNvPr>
          <p:cNvSpPr>
            <a:spLocks noGrp="1"/>
          </p:cNvSpPr>
          <p:nvPr>
            <p:ph type="title"/>
          </p:nvPr>
        </p:nvSpPr>
        <p:spPr/>
        <p:txBody>
          <a:bodyPr/>
          <a:lstStyle/>
          <a:p>
            <a:r>
              <a:rPr lang="en-US" dirty="0"/>
              <a:t>Items on Order output</a:t>
            </a:r>
          </a:p>
        </p:txBody>
      </p:sp>
      <p:sp>
        <p:nvSpPr>
          <p:cNvPr id="6" name="TextBox 5">
            <a:extLst>
              <a:ext uri="{FF2B5EF4-FFF2-40B4-BE49-F238E27FC236}">
                <a16:creationId xmlns:a16="http://schemas.microsoft.com/office/drawing/2014/main" id="{395F442C-BA0E-113E-6062-A9B6E47CBB81}"/>
              </a:ext>
            </a:extLst>
          </p:cNvPr>
          <p:cNvSpPr txBox="1"/>
          <p:nvPr/>
        </p:nvSpPr>
        <p:spPr>
          <a:xfrm>
            <a:off x="420763" y="3938330"/>
            <a:ext cx="11350474" cy="1569660"/>
          </a:xfrm>
          <a:prstGeom prst="rect">
            <a:avLst/>
          </a:prstGeom>
          <a:noFill/>
        </p:spPr>
        <p:txBody>
          <a:bodyPr wrap="square" rtlCol="0">
            <a:spAutoFit/>
          </a:bodyPr>
          <a:lstStyle/>
          <a:p>
            <a:r>
              <a:rPr lang="en-US" sz="3200" dirty="0"/>
              <a:t>Patron Role: Teacher = each Teacher is a section (and row in Summary)</a:t>
            </a:r>
          </a:p>
          <a:p>
            <a:endParaRPr lang="en-US" sz="3200" dirty="0"/>
          </a:p>
          <a:p>
            <a:endParaRPr lang="en-US" sz="3200" dirty="0"/>
          </a:p>
        </p:txBody>
      </p:sp>
      <p:pic>
        <p:nvPicPr>
          <p:cNvPr id="4" name="Picture 3">
            <a:extLst>
              <a:ext uri="{FF2B5EF4-FFF2-40B4-BE49-F238E27FC236}">
                <a16:creationId xmlns:a16="http://schemas.microsoft.com/office/drawing/2014/main" id="{99F07DDC-1611-2363-37D8-798ABB40C8CB}"/>
              </a:ext>
            </a:extLst>
          </p:cNvPr>
          <p:cNvPicPr>
            <a:picLocks noChangeAspect="1"/>
          </p:cNvPicPr>
          <p:nvPr/>
        </p:nvPicPr>
        <p:blipFill>
          <a:blip r:embed="rId3"/>
          <a:srcRect l="1490" r="2551" b="66567"/>
          <a:stretch>
            <a:fillRect/>
          </a:stretch>
        </p:blipFill>
        <p:spPr>
          <a:xfrm>
            <a:off x="304800" y="1494430"/>
            <a:ext cx="11466437" cy="2292824"/>
          </a:xfrm>
          <a:prstGeom prst="rect">
            <a:avLst/>
          </a:prstGeom>
        </p:spPr>
      </p:pic>
      <p:pic>
        <p:nvPicPr>
          <p:cNvPr id="12" name="Picture 11">
            <a:extLst>
              <a:ext uri="{FF2B5EF4-FFF2-40B4-BE49-F238E27FC236}">
                <a16:creationId xmlns:a16="http://schemas.microsoft.com/office/drawing/2014/main" id="{31257AFE-261F-F76E-6D5F-69C206FD34A0}"/>
              </a:ext>
            </a:extLst>
          </p:cNvPr>
          <p:cNvPicPr>
            <a:picLocks noChangeAspect="1"/>
          </p:cNvPicPr>
          <p:nvPr/>
        </p:nvPicPr>
        <p:blipFill>
          <a:blip r:embed="rId4"/>
          <a:stretch>
            <a:fillRect/>
          </a:stretch>
        </p:blipFill>
        <p:spPr>
          <a:xfrm>
            <a:off x="1652702" y="4574709"/>
            <a:ext cx="8770631" cy="2062103"/>
          </a:xfrm>
          <a:prstGeom prst="rect">
            <a:avLst/>
          </a:prstGeom>
        </p:spPr>
      </p:pic>
    </p:spTree>
    <p:extLst>
      <p:ext uri="{BB962C8B-B14F-4D97-AF65-F5344CB8AC3E}">
        <p14:creationId xmlns:p14="http://schemas.microsoft.com/office/powerpoint/2010/main" val="2495768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0084-5FAA-514A-55E1-C7924FF976F9}"/>
              </a:ext>
            </a:extLst>
          </p:cNvPr>
          <p:cNvSpPr>
            <a:spLocks noGrp="1"/>
          </p:cNvSpPr>
          <p:nvPr>
            <p:ph type="title"/>
          </p:nvPr>
        </p:nvSpPr>
        <p:spPr/>
        <p:txBody>
          <a:bodyPr/>
          <a:lstStyle/>
          <a:p>
            <a:r>
              <a:rPr lang="en-US" dirty="0"/>
              <a:t>Patron</a:t>
            </a:r>
          </a:p>
        </p:txBody>
      </p:sp>
      <p:sp>
        <p:nvSpPr>
          <p:cNvPr id="3" name="Text Placeholder 2">
            <a:extLst>
              <a:ext uri="{FF2B5EF4-FFF2-40B4-BE49-F238E27FC236}">
                <a16:creationId xmlns:a16="http://schemas.microsoft.com/office/drawing/2014/main" id="{9D97381E-F73D-56B3-DF9F-D8026BA11130}"/>
              </a:ext>
            </a:extLst>
          </p:cNvPr>
          <p:cNvSpPr>
            <a:spLocks noGrp="1"/>
          </p:cNvSpPr>
          <p:nvPr>
            <p:ph type="body" idx="1"/>
          </p:nvPr>
        </p:nvSpPr>
        <p:spPr/>
        <p:txBody>
          <a:bodyPr/>
          <a:lstStyle/>
          <a:p>
            <a:r>
              <a:rPr lang="en-US" dirty="0"/>
              <a:t>Census Notice</a:t>
            </a:r>
          </a:p>
        </p:txBody>
      </p:sp>
    </p:spTree>
    <p:extLst>
      <p:ext uri="{BB962C8B-B14F-4D97-AF65-F5344CB8AC3E}">
        <p14:creationId xmlns:p14="http://schemas.microsoft.com/office/powerpoint/2010/main" val="26878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6DA1-3AED-7D5E-4FE3-1ECE4CA7E84F}"/>
              </a:ext>
            </a:extLst>
          </p:cNvPr>
          <p:cNvSpPr>
            <a:spLocks noGrp="1"/>
          </p:cNvSpPr>
          <p:nvPr>
            <p:ph type="title"/>
          </p:nvPr>
        </p:nvSpPr>
        <p:spPr/>
        <p:txBody>
          <a:bodyPr/>
          <a:lstStyle/>
          <a:p>
            <a:r>
              <a:rPr lang="en-US" dirty="0"/>
              <a:t>Patron Census Notice</a:t>
            </a:r>
          </a:p>
        </p:txBody>
      </p:sp>
      <p:sp>
        <p:nvSpPr>
          <p:cNvPr id="3" name="Content Placeholder 2">
            <a:extLst>
              <a:ext uri="{FF2B5EF4-FFF2-40B4-BE49-F238E27FC236}">
                <a16:creationId xmlns:a16="http://schemas.microsoft.com/office/drawing/2014/main" id="{37CD86D2-3F2D-5656-A7AD-296ADDCA46F1}"/>
              </a:ext>
            </a:extLst>
          </p:cNvPr>
          <p:cNvSpPr>
            <a:spLocks noGrp="1"/>
          </p:cNvSpPr>
          <p:nvPr>
            <p:ph idx="1"/>
          </p:nvPr>
        </p:nvSpPr>
        <p:spPr/>
        <p:txBody>
          <a:bodyPr/>
          <a:lstStyle/>
          <a:p>
            <a:r>
              <a:rPr lang="en-US" dirty="0"/>
              <a:t>Supplemental Registration Code &amp; Description </a:t>
            </a:r>
            <a:br>
              <a:rPr lang="en-US" dirty="0"/>
            </a:br>
            <a:r>
              <a:rPr lang="en-US" dirty="0"/>
              <a:t>can now be included in the notice output:</a:t>
            </a:r>
          </a:p>
        </p:txBody>
      </p:sp>
      <p:pic>
        <p:nvPicPr>
          <p:cNvPr id="7" name="Picture 6">
            <a:extLst>
              <a:ext uri="{FF2B5EF4-FFF2-40B4-BE49-F238E27FC236}">
                <a16:creationId xmlns:a16="http://schemas.microsoft.com/office/drawing/2014/main" id="{88E3E8B3-FD03-773C-D9D9-544E1B71E174}"/>
              </a:ext>
            </a:extLst>
          </p:cNvPr>
          <p:cNvPicPr>
            <a:picLocks noChangeAspect="1"/>
          </p:cNvPicPr>
          <p:nvPr/>
        </p:nvPicPr>
        <p:blipFill>
          <a:blip r:embed="rId3"/>
          <a:stretch>
            <a:fillRect/>
          </a:stretch>
        </p:blipFill>
        <p:spPr>
          <a:xfrm>
            <a:off x="838200" y="2989272"/>
            <a:ext cx="10057143" cy="4028571"/>
          </a:xfrm>
          <a:prstGeom prst="rect">
            <a:avLst/>
          </a:prstGeom>
        </p:spPr>
      </p:pic>
    </p:spTree>
    <p:extLst>
      <p:ext uri="{BB962C8B-B14F-4D97-AF65-F5344CB8AC3E}">
        <p14:creationId xmlns:p14="http://schemas.microsoft.com/office/powerpoint/2010/main" val="335122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FEB5-F45E-9AD3-3141-47AB56321BAD}"/>
              </a:ext>
            </a:extLst>
          </p:cNvPr>
          <p:cNvSpPr>
            <a:spLocks noGrp="1"/>
          </p:cNvSpPr>
          <p:nvPr>
            <p:ph type="title"/>
          </p:nvPr>
        </p:nvSpPr>
        <p:spPr/>
        <p:txBody>
          <a:bodyPr/>
          <a:lstStyle/>
          <a:p>
            <a:r>
              <a:rPr lang="en-US" dirty="0" err="1"/>
              <a:t>WebOrder</a:t>
            </a:r>
            <a:endParaRPr lang="en-US" dirty="0"/>
          </a:p>
        </p:txBody>
      </p:sp>
      <p:sp>
        <p:nvSpPr>
          <p:cNvPr id="3" name="Text Placeholder 2">
            <a:extLst>
              <a:ext uri="{FF2B5EF4-FFF2-40B4-BE49-F238E27FC236}">
                <a16:creationId xmlns:a16="http://schemas.microsoft.com/office/drawing/2014/main" id="{205F4607-CFB3-BD19-AEC6-8177F34B2308}"/>
              </a:ext>
            </a:extLst>
          </p:cNvPr>
          <p:cNvSpPr>
            <a:spLocks noGrp="1"/>
          </p:cNvSpPr>
          <p:nvPr>
            <p:ph type="body" idx="1"/>
          </p:nvPr>
        </p:nvSpPr>
        <p:spPr/>
        <p:txBody>
          <a:bodyPr/>
          <a:lstStyle/>
          <a:p>
            <a:r>
              <a:rPr lang="en-US" dirty="0"/>
              <a:t>Security Fixes / Improvements</a:t>
            </a:r>
          </a:p>
        </p:txBody>
      </p:sp>
    </p:spTree>
    <p:extLst>
      <p:ext uri="{BB962C8B-B14F-4D97-AF65-F5344CB8AC3E}">
        <p14:creationId xmlns:p14="http://schemas.microsoft.com/office/powerpoint/2010/main" val="336891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ABE6-55CE-EEBF-4C82-C9D37015BDA1}"/>
              </a:ext>
            </a:extLst>
          </p:cNvPr>
          <p:cNvSpPr>
            <a:spLocks noGrp="1"/>
          </p:cNvSpPr>
          <p:nvPr>
            <p:ph type="title"/>
          </p:nvPr>
        </p:nvSpPr>
        <p:spPr/>
        <p:txBody>
          <a:bodyPr/>
          <a:lstStyle/>
          <a:p>
            <a:r>
              <a:rPr lang="en-US" dirty="0" err="1"/>
              <a:t>WebOrder</a:t>
            </a:r>
            <a:r>
              <a:rPr lang="en-US" dirty="0"/>
              <a:t> Security Improvements</a:t>
            </a:r>
          </a:p>
        </p:txBody>
      </p:sp>
      <p:sp>
        <p:nvSpPr>
          <p:cNvPr id="3" name="Content Placeholder 2">
            <a:extLst>
              <a:ext uri="{FF2B5EF4-FFF2-40B4-BE49-F238E27FC236}">
                <a16:creationId xmlns:a16="http://schemas.microsoft.com/office/drawing/2014/main" id="{74DE5ADB-7530-F2DE-EFFB-1607FB4D032D}"/>
              </a:ext>
            </a:extLst>
          </p:cNvPr>
          <p:cNvSpPr>
            <a:spLocks noGrp="1"/>
          </p:cNvSpPr>
          <p:nvPr>
            <p:ph idx="1"/>
          </p:nvPr>
        </p:nvSpPr>
        <p:spPr/>
        <p:txBody>
          <a:bodyPr/>
          <a:lstStyle/>
          <a:p>
            <a:r>
              <a:rPr lang="en-US" dirty="0"/>
              <a:t>Cannot be embedded in an </a:t>
            </a:r>
            <a:r>
              <a:rPr lang="en-US" dirty="0" err="1"/>
              <a:t>iFrame</a:t>
            </a:r>
            <a:r>
              <a:rPr lang="en-US" dirty="0"/>
              <a:t> without custom setting to allow an approved “ancestor”</a:t>
            </a:r>
          </a:p>
          <a:p>
            <a:r>
              <a:rPr lang="en-US" dirty="0"/>
              <a:t>New Session ID set for each log-in to prevent session fixation</a:t>
            </a:r>
          </a:p>
        </p:txBody>
      </p:sp>
    </p:spTree>
    <p:extLst>
      <p:ext uri="{BB962C8B-B14F-4D97-AF65-F5344CB8AC3E}">
        <p14:creationId xmlns:p14="http://schemas.microsoft.com/office/powerpoint/2010/main" val="246959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661A-0E94-4CFE-6056-ECE4680B507E}"/>
              </a:ext>
            </a:extLst>
          </p:cNvPr>
          <p:cNvSpPr>
            <a:spLocks noGrp="1"/>
          </p:cNvSpPr>
          <p:nvPr>
            <p:ph type="title"/>
          </p:nvPr>
        </p:nvSpPr>
        <p:spPr/>
        <p:txBody>
          <a:bodyPr/>
          <a:lstStyle/>
          <a:p>
            <a:r>
              <a:rPr lang="en-US" dirty="0"/>
              <a:t>Coming Soon…</a:t>
            </a:r>
          </a:p>
        </p:txBody>
      </p:sp>
      <p:sp>
        <p:nvSpPr>
          <p:cNvPr id="3" name="Text Placeholder 2">
            <a:extLst>
              <a:ext uri="{FF2B5EF4-FFF2-40B4-BE49-F238E27FC236}">
                <a16:creationId xmlns:a16="http://schemas.microsoft.com/office/drawing/2014/main" id="{C8C2EE94-9194-CD72-C0F6-038A9E854126}"/>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FBC75B63-5571-ACA1-B03F-ADC9B0937E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051" y="5702635"/>
            <a:ext cx="5449714" cy="653714"/>
          </a:xfrm>
          <a:prstGeom prst="rect">
            <a:avLst/>
          </a:prstGeom>
        </p:spPr>
      </p:pic>
    </p:spTree>
    <p:extLst>
      <p:ext uri="{BB962C8B-B14F-4D97-AF65-F5344CB8AC3E}">
        <p14:creationId xmlns:p14="http://schemas.microsoft.com/office/powerpoint/2010/main" val="390313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9718-86FE-D5E6-2BB9-DE3FDB013E51}"/>
              </a:ext>
            </a:extLst>
          </p:cNvPr>
          <p:cNvSpPr>
            <a:spLocks noGrp="1"/>
          </p:cNvSpPr>
          <p:nvPr>
            <p:ph type="title"/>
          </p:nvPr>
        </p:nvSpPr>
        <p:spPr/>
        <p:txBody>
          <a:bodyPr/>
          <a:lstStyle/>
          <a:p>
            <a:r>
              <a:rPr lang="en-US" dirty="0"/>
              <a:t>In-process</a:t>
            </a:r>
          </a:p>
        </p:txBody>
      </p:sp>
      <p:sp>
        <p:nvSpPr>
          <p:cNvPr id="3" name="Content Placeholder 2">
            <a:extLst>
              <a:ext uri="{FF2B5EF4-FFF2-40B4-BE49-F238E27FC236}">
                <a16:creationId xmlns:a16="http://schemas.microsoft.com/office/drawing/2014/main" id="{46EF9337-D4CA-E93E-6407-8D8F305F14F2}"/>
              </a:ext>
            </a:extLst>
          </p:cNvPr>
          <p:cNvSpPr>
            <a:spLocks noGrp="1"/>
          </p:cNvSpPr>
          <p:nvPr>
            <p:ph idx="1"/>
          </p:nvPr>
        </p:nvSpPr>
        <p:spPr/>
        <p:txBody>
          <a:bodyPr/>
          <a:lstStyle/>
          <a:p>
            <a:r>
              <a:rPr lang="en-US" dirty="0"/>
              <a:t>Consumable Inventory Counters</a:t>
            </a:r>
          </a:p>
          <a:p>
            <a:pPr lvl="1"/>
            <a:r>
              <a:rPr lang="en-US" dirty="0"/>
              <a:t>Investigation into inaccuracy is ongoing</a:t>
            </a:r>
          </a:p>
          <a:p>
            <a:r>
              <a:rPr lang="en-US" dirty="0"/>
              <a:t>“On Order” count in Equipment &amp; Catalog</a:t>
            </a:r>
          </a:p>
          <a:p>
            <a:r>
              <a:rPr lang="en-US" dirty="0"/>
              <a:t>Shortcuts from MR to connected records: </a:t>
            </a:r>
          </a:p>
          <a:p>
            <a:pPr lvl="1"/>
            <a:r>
              <a:rPr lang="en-US" dirty="0"/>
              <a:t>PO, Requisition</a:t>
            </a:r>
          </a:p>
          <a:p>
            <a:pPr lvl="1"/>
            <a:r>
              <a:rPr lang="en-US" dirty="0"/>
              <a:t>Title (Catalog / Equipment)</a:t>
            </a:r>
          </a:p>
          <a:p>
            <a:pPr lvl="1"/>
            <a:r>
              <a:rPr lang="en-US" dirty="0"/>
              <a:t>Patron</a:t>
            </a:r>
          </a:p>
        </p:txBody>
      </p:sp>
    </p:spTree>
    <p:extLst>
      <p:ext uri="{BB962C8B-B14F-4D97-AF65-F5344CB8AC3E}">
        <p14:creationId xmlns:p14="http://schemas.microsoft.com/office/powerpoint/2010/main" val="258314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E00DC-F05F-CA4F-D12A-16F316B56274}"/>
              </a:ext>
            </a:extLst>
          </p:cNvPr>
          <p:cNvSpPr>
            <a:spLocks noGrp="1"/>
          </p:cNvSpPr>
          <p:nvPr>
            <p:ph type="title"/>
          </p:nvPr>
        </p:nvSpPr>
        <p:spPr>
          <a:xfrm>
            <a:off x="838200" y="365124"/>
            <a:ext cx="10515600" cy="1325880"/>
          </a:xfrm>
        </p:spPr>
        <p:txBody>
          <a:bodyPr/>
          <a:lstStyle/>
          <a:p>
            <a:r>
              <a:rPr lang="en-US" dirty="0"/>
              <a:t>Agenda</a:t>
            </a:r>
          </a:p>
        </p:txBody>
      </p:sp>
      <p:sp>
        <p:nvSpPr>
          <p:cNvPr id="2" name="Content Placeholder 1">
            <a:extLst>
              <a:ext uri="{FF2B5EF4-FFF2-40B4-BE49-F238E27FC236}">
                <a16:creationId xmlns:a16="http://schemas.microsoft.com/office/drawing/2014/main" id="{BC9FD4F9-2261-BD21-675D-55E90424C435}"/>
              </a:ext>
            </a:extLst>
          </p:cNvPr>
          <p:cNvSpPr>
            <a:spLocks noGrp="1"/>
          </p:cNvSpPr>
          <p:nvPr>
            <p:ph idx="1"/>
          </p:nvPr>
        </p:nvSpPr>
        <p:spPr>
          <a:xfrm>
            <a:off x="838200" y="1691004"/>
            <a:ext cx="9443224" cy="4665346"/>
          </a:xfrm>
        </p:spPr>
        <p:txBody>
          <a:bodyPr>
            <a:normAutofit/>
          </a:bodyPr>
          <a:lstStyle/>
          <a:p>
            <a:r>
              <a:rPr lang="en-US" dirty="0"/>
              <a:t>KLAS Core</a:t>
            </a:r>
          </a:p>
          <a:p>
            <a:r>
              <a:rPr lang="en-US" dirty="0"/>
              <a:t>Material Requests</a:t>
            </a:r>
          </a:p>
          <a:p>
            <a:r>
              <a:rPr lang="en-US" dirty="0"/>
              <a:t>Patron</a:t>
            </a:r>
          </a:p>
          <a:p>
            <a:r>
              <a:rPr lang="en-US" dirty="0" err="1"/>
              <a:t>WebOrder</a:t>
            </a:r>
            <a:endParaRPr lang="en-US" dirty="0"/>
          </a:p>
          <a:p>
            <a:r>
              <a:rPr lang="en-US" dirty="0"/>
              <a:t>Coming Soon</a:t>
            </a:r>
          </a:p>
          <a:p>
            <a:endParaRPr lang="en-US" dirty="0"/>
          </a:p>
        </p:txBody>
      </p:sp>
    </p:spTree>
    <p:extLst>
      <p:ext uri="{BB962C8B-B14F-4D97-AF65-F5344CB8AC3E}">
        <p14:creationId xmlns:p14="http://schemas.microsoft.com/office/powerpoint/2010/main" val="325922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855F-24C6-42E4-12FD-877EF87C7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1CCA5-E64A-1BCD-D766-0FD7DCA768C9}"/>
              </a:ext>
            </a:extLst>
          </p:cNvPr>
          <p:cNvSpPr>
            <a:spLocks noGrp="1"/>
          </p:cNvSpPr>
          <p:nvPr>
            <p:ph type="title"/>
          </p:nvPr>
        </p:nvSpPr>
        <p:spPr/>
        <p:txBody>
          <a:bodyPr/>
          <a:lstStyle/>
          <a:p>
            <a:r>
              <a:rPr lang="en-US" dirty="0"/>
              <a:t>In-process cont.</a:t>
            </a:r>
          </a:p>
        </p:txBody>
      </p:sp>
      <p:sp>
        <p:nvSpPr>
          <p:cNvPr id="3" name="Content Placeholder 2">
            <a:extLst>
              <a:ext uri="{FF2B5EF4-FFF2-40B4-BE49-F238E27FC236}">
                <a16:creationId xmlns:a16="http://schemas.microsoft.com/office/drawing/2014/main" id="{670877A1-075F-CBBB-C028-77FFC810C4B7}"/>
              </a:ext>
            </a:extLst>
          </p:cNvPr>
          <p:cNvSpPr>
            <a:spLocks noGrp="1"/>
          </p:cNvSpPr>
          <p:nvPr>
            <p:ph idx="1"/>
          </p:nvPr>
        </p:nvSpPr>
        <p:spPr/>
        <p:txBody>
          <a:bodyPr/>
          <a:lstStyle/>
          <a:p>
            <a:r>
              <a:rPr lang="en-US" dirty="0"/>
              <a:t>Distinct “Billing Address” on Invoices</a:t>
            </a:r>
          </a:p>
          <a:p>
            <a:r>
              <a:rPr lang="en-US" dirty="0"/>
              <a:t>APH Census Export screen; straight to xlsx</a:t>
            </a:r>
          </a:p>
          <a:p>
            <a:r>
              <a:rPr lang="en-US" dirty="0"/>
              <a:t>Ongoing APH Integration</a:t>
            </a:r>
          </a:p>
          <a:p>
            <a:r>
              <a:rPr lang="en-US" dirty="0"/>
              <a:t>Audit Data report (who changed what, when)</a:t>
            </a:r>
          </a:p>
        </p:txBody>
      </p:sp>
    </p:spTree>
    <p:extLst>
      <p:ext uri="{BB962C8B-B14F-4D97-AF65-F5344CB8AC3E}">
        <p14:creationId xmlns:p14="http://schemas.microsoft.com/office/powerpoint/2010/main" val="424297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55F3-67F3-0F31-269B-D9CCB2CB8A92}"/>
              </a:ext>
            </a:extLst>
          </p:cNvPr>
          <p:cNvSpPr>
            <a:spLocks noGrp="1"/>
          </p:cNvSpPr>
          <p:nvPr>
            <p:ph type="title"/>
          </p:nvPr>
        </p:nvSpPr>
        <p:spPr/>
        <p:txBody>
          <a:bodyPr>
            <a:normAutofit/>
          </a:bodyPr>
          <a:lstStyle/>
          <a:p>
            <a:r>
              <a:rPr lang="en-US" dirty="0"/>
              <a:t>Additional </a:t>
            </a:r>
            <a:r>
              <a:rPr lang="en-US" dirty="0" err="1"/>
              <a:t>KeyCloak</a:t>
            </a:r>
            <a:r>
              <a:rPr lang="en-US" dirty="0"/>
              <a:t> improvements</a:t>
            </a:r>
          </a:p>
        </p:txBody>
      </p:sp>
      <p:sp>
        <p:nvSpPr>
          <p:cNvPr id="3" name="Content Placeholder 2">
            <a:extLst>
              <a:ext uri="{FF2B5EF4-FFF2-40B4-BE49-F238E27FC236}">
                <a16:creationId xmlns:a16="http://schemas.microsoft.com/office/drawing/2014/main" id="{0E9F0469-9488-465E-950A-C55DCBBF57D4}"/>
              </a:ext>
            </a:extLst>
          </p:cNvPr>
          <p:cNvSpPr>
            <a:spLocks noGrp="1"/>
          </p:cNvSpPr>
          <p:nvPr>
            <p:ph idx="1"/>
          </p:nvPr>
        </p:nvSpPr>
        <p:spPr/>
        <p:txBody>
          <a:bodyPr/>
          <a:lstStyle/>
          <a:p>
            <a:r>
              <a:rPr lang="en-US" dirty="0"/>
              <a:t>Track “last active” time (not just “last ping”)</a:t>
            </a:r>
          </a:p>
          <a:p>
            <a:r>
              <a:rPr lang="en-US" dirty="0"/>
              <a:t>Automatically log out users after a period of inactivity</a:t>
            </a:r>
          </a:p>
          <a:p>
            <a:r>
              <a:rPr lang="en-US" dirty="0"/>
              <a:t>Ability to terminate a user session from the authentication server</a:t>
            </a:r>
          </a:p>
          <a:p>
            <a:r>
              <a:rPr lang="en-US" dirty="0"/>
              <a:t>Keystone staff SSO</a:t>
            </a:r>
          </a:p>
        </p:txBody>
      </p:sp>
    </p:spTree>
    <p:extLst>
      <p:ext uri="{BB962C8B-B14F-4D97-AF65-F5344CB8AC3E}">
        <p14:creationId xmlns:p14="http://schemas.microsoft.com/office/powerpoint/2010/main" val="4182799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0839-DD0B-F55A-5C43-8C25A654EA8A}"/>
              </a:ext>
            </a:extLst>
          </p:cNvPr>
          <p:cNvSpPr>
            <a:spLocks noGrp="1"/>
          </p:cNvSpPr>
          <p:nvPr>
            <p:ph type="title"/>
          </p:nvPr>
        </p:nvSpPr>
        <p:spPr>
          <a:effectLst>
            <a:outerShdw dist="50800" dir="16200000" rotWithShape="0">
              <a:schemeClr val="accent2"/>
            </a:outerShdw>
          </a:effectLst>
        </p:spPr>
        <p:txBody>
          <a:bodyPr/>
          <a:lstStyle/>
          <a:p>
            <a:r>
              <a:rPr lang="en-US" sz="6600" cap="small" dirty="0">
                <a:latin typeface="Bahnschrift" panose="020B0502040204020203" pitchFamily="34" charset="0"/>
              </a:rPr>
              <a:t>Questions </a:t>
            </a:r>
            <a:r>
              <a:rPr lang="en-US" sz="4800" cap="small" dirty="0">
                <a:latin typeface="Bahnschrift" panose="020B0502040204020203" pitchFamily="34" charset="0"/>
              </a:rPr>
              <a:t>&amp; </a:t>
            </a:r>
            <a:r>
              <a:rPr lang="en-US" sz="6600" cap="small" dirty="0">
                <a:latin typeface="Bahnschrift" panose="020B0502040204020203" pitchFamily="34" charset="0"/>
              </a:rPr>
              <a:t>Answers</a:t>
            </a:r>
            <a:endParaRPr lang="en-US" cap="small" dirty="0">
              <a:latin typeface="Bahnschrift" panose="020B0502040204020203" pitchFamily="34" charset="0"/>
            </a:endParaRPr>
          </a:p>
        </p:txBody>
      </p:sp>
      <p:pic>
        <p:nvPicPr>
          <p:cNvPr id="3" name="Picture 2" descr="KLAS Users logo">
            <a:extLst>
              <a:ext uri="{FF2B5EF4-FFF2-40B4-BE49-F238E27FC236}">
                <a16:creationId xmlns:a16="http://schemas.microsoft.com/office/drawing/2014/main" id="{7BDD7597-FB52-73AF-CF1C-0A21D1F28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772" y="4720865"/>
            <a:ext cx="3701143" cy="2643674"/>
          </a:xfrm>
          <a:prstGeom prst="rect">
            <a:avLst/>
          </a:prstGeom>
        </p:spPr>
      </p:pic>
    </p:spTree>
    <p:extLst>
      <p:ext uri="{BB962C8B-B14F-4D97-AF65-F5344CB8AC3E}">
        <p14:creationId xmlns:p14="http://schemas.microsoft.com/office/powerpoint/2010/main" val="410046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46D03-B570-B27B-7C55-67F9CA7A9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25B2B-B8C1-F576-EA65-E43FE008D4A5}"/>
              </a:ext>
            </a:extLst>
          </p:cNvPr>
          <p:cNvSpPr>
            <a:spLocks noGrp="1"/>
          </p:cNvSpPr>
          <p:nvPr>
            <p:ph type="title"/>
          </p:nvPr>
        </p:nvSpPr>
        <p:spPr/>
        <p:txBody>
          <a:bodyPr/>
          <a:lstStyle/>
          <a:p>
            <a:r>
              <a:rPr lang="en-US" dirty="0"/>
              <a:t>KLAS Core</a:t>
            </a:r>
          </a:p>
        </p:txBody>
      </p:sp>
      <p:sp>
        <p:nvSpPr>
          <p:cNvPr id="3" name="Content Placeholder 2">
            <a:extLst>
              <a:ext uri="{FF2B5EF4-FFF2-40B4-BE49-F238E27FC236}">
                <a16:creationId xmlns:a16="http://schemas.microsoft.com/office/drawing/2014/main" id="{642975E0-94BD-2D6A-FA9A-4772D6A1DABB}"/>
              </a:ext>
            </a:extLst>
          </p:cNvPr>
          <p:cNvSpPr>
            <a:spLocks noGrp="1"/>
          </p:cNvSpPr>
          <p:nvPr>
            <p:ph type="body" idx="1"/>
          </p:nvPr>
        </p:nvSpPr>
        <p:spPr/>
        <p:txBody>
          <a:bodyPr/>
          <a:lstStyle/>
          <a:p>
            <a:pPr marL="571500" indent="-571500">
              <a:buFont typeface="Arial" panose="020B0604020202020204" pitchFamily="34" charset="0"/>
              <a:buChar char="•"/>
            </a:pPr>
            <a:r>
              <a:rPr lang="en-US" dirty="0" err="1"/>
              <a:t>KeyCloak</a:t>
            </a:r>
            <a:r>
              <a:rPr lang="en-US" dirty="0"/>
              <a:t> Integration for SSO and/or MFA support</a:t>
            </a:r>
          </a:p>
          <a:p>
            <a:pPr marL="571500" indent="-571500">
              <a:buFont typeface="Arial" panose="020B0604020202020204" pitchFamily="34" charset="0"/>
              <a:buChar char="•"/>
            </a:pPr>
            <a:r>
              <a:rPr lang="en-US" dirty="0"/>
              <a:t>User Security &amp; Permissions update</a:t>
            </a:r>
          </a:p>
          <a:p>
            <a:endParaRPr lang="en-US" dirty="0"/>
          </a:p>
          <a:p>
            <a:endParaRPr lang="en-US" dirty="0"/>
          </a:p>
        </p:txBody>
      </p:sp>
    </p:spTree>
    <p:extLst>
      <p:ext uri="{BB962C8B-B14F-4D97-AF65-F5344CB8AC3E}">
        <p14:creationId xmlns:p14="http://schemas.microsoft.com/office/powerpoint/2010/main" val="356671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ipart of a security shield.">
            <a:extLst>
              <a:ext uri="{FF2B5EF4-FFF2-40B4-BE49-F238E27FC236}">
                <a16:creationId xmlns:a16="http://schemas.microsoft.com/office/drawing/2014/main" id="{536FF3FB-BF7F-9D7A-6532-B37C3ED2349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l="3242" t="2857" r="52471" b="60600"/>
          <a:stretch>
            <a:fillRect/>
          </a:stretch>
        </p:blipFill>
        <p:spPr>
          <a:xfrm>
            <a:off x="5143402" y="2175933"/>
            <a:ext cx="2428579" cy="2506133"/>
          </a:xfrm>
          <a:prstGeom prst="rect">
            <a:avLst/>
          </a:prstGeom>
          <a:effectLst>
            <a:glow rad="101600">
              <a:schemeClr val="accent6">
                <a:satMod val="175000"/>
                <a:alpha val="2000"/>
              </a:schemeClr>
            </a:glow>
          </a:effectLst>
        </p:spPr>
      </p:pic>
      <p:cxnSp>
        <p:nvCxnSpPr>
          <p:cNvPr id="3" name="Straight Arrow Connector 2">
            <a:extLst>
              <a:ext uri="{FF2B5EF4-FFF2-40B4-BE49-F238E27FC236}">
                <a16:creationId xmlns:a16="http://schemas.microsoft.com/office/drawing/2014/main" id="{CE217B16-41DF-9A8F-09E3-9CC79B6AC6F1}"/>
              </a:ext>
              <a:ext uri="{C183D7F6-B498-43B3-948B-1728B52AA6E4}">
                <adec:decorative xmlns:adec="http://schemas.microsoft.com/office/drawing/2017/decorative" val="1"/>
              </a:ext>
            </a:extLst>
          </p:cNvPr>
          <p:cNvCxnSpPr/>
          <p:nvPr/>
        </p:nvCxnSpPr>
        <p:spPr>
          <a:xfrm>
            <a:off x="4055437" y="2991116"/>
            <a:ext cx="1087965" cy="437884"/>
          </a:xfrm>
          <a:prstGeom prst="straightConnector1">
            <a:avLst/>
          </a:prstGeom>
          <a:ln w="57150">
            <a:solidFill>
              <a:srgbClr val="06A60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8A3E18E-A913-3393-5BF4-519ED53FE466}"/>
              </a:ext>
              <a:ext uri="{C183D7F6-B498-43B3-948B-1728B52AA6E4}">
                <adec:decorative xmlns:adec="http://schemas.microsoft.com/office/drawing/2017/decorative" val="1"/>
              </a:ext>
            </a:extLst>
          </p:cNvPr>
          <p:cNvCxnSpPr>
            <a:cxnSpLocks/>
          </p:cNvCxnSpPr>
          <p:nvPr/>
        </p:nvCxnSpPr>
        <p:spPr>
          <a:xfrm flipV="1">
            <a:off x="7388772" y="2953408"/>
            <a:ext cx="1425301" cy="475591"/>
          </a:xfrm>
          <a:prstGeom prst="straightConnector1">
            <a:avLst/>
          </a:prstGeom>
          <a:ln w="57150">
            <a:solidFill>
              <a:srgbClr val="06A60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15DCC6-ADAE-B045-8EFD-E36BAB8758EE}"/>
              </a:ext>
            </a:extLst>
          </p:cNvPr>
          <p:cNvSpPr txBox="1"/>
          <p:nvPr/>
        </p:nvSpPr>
        <p:spPr>
          <a:xfrm>
            <a:off x="8305016" y="4223208"/>
            <a:ext cx="3634372" cy="1477328"/>
          </a:xfrm>
          <a:prstGeom prst="rect">
            <a:avLst/>
          </a:prstGeom>
          <a:noFill/>
        </p:spPr>
        <p:txBody>
          <a:bodyPr wrap="square" rtlCol="0">
            <a:spAutoFit/>
          </a:bodyPr>
          <a:lstStyle/>
          <a:p>
            <a:r>
              <a:rPr lang="en-US" dirty="0"/>
              <a:t>Opening KLAS will launch the browser log-in page:</a:t>
            </a:r>
          </a:p>
          <a:p>
            <a:pPr marL="285750" indent="-285750">
              <a:buFont typeface="Arial" panose="020B0604020202020204" pitchFamily="34" charset="0"/>
              <a:buChar char="•"/>
            </a:pPr>
            <a:r>
              <a:rPr lang="en-US" dirty="0"/>
              <a:t>the KLAS Login Portal (</a:t>
            </a:r>
            <a:r>
              <a:rPr lang="en-US" dirty="0" err="1"/>
              <a:t>KLASport</a:t>
            </a:r>
            <a:r>
              <a:rPr lang="en-US" dirty="0"/>
              <a:t>)</a:t>
            </a:r>
          </a:p>
          <a:p>
            <a:pPr marL="285750" indent="-285750">
              <a:buFont typeface="Arial" panose="020B0604020202020204" pitchFamily="34" charset="0"/>
              <a:buChar char="•"/>
            </a:pPr>
            <a:r>
              <a:rPr lang="en-US" dirty="0"/>
              <a:t>or your SSO (</a:t>
            </a:r>
            <a:r>
              <a:rPr lang="en-US" dirty="0" err="1"/>
              <a:t>JumpCloud</a:t>
            </a:r>
            <a:r>
              <a:rPr lang="en-US" dirty="0"/>
              <a:t>, Microsoft Entra ID, Google Workspace, </a:t>
            </a:r>
            <a:r>
              <a:rPr lang="en-US" dirty="0" err="1"/>
              <a:t>etc</a:t>
            </a:r>
            <a:r>
              <a:rPr lang="en-US" dirty="0"/>
              <a:t>)</a:t>
            </a:r>
          </a:p>
        </p:txBody>
      </p:sp>
      <p:sp>
        <p:nvSpPr>
          <p:cNvPr id="11" name="TextBox 10">
            <a:extLst>
              <a:ext uri="{FF2B5EF4-FFF2-40B4-BE49-F238E27FC236}">
                <a16:creationId xmlns:a16="http://schemas.microsoft.com/office/drawing/2014/main" id="{FA13E102-EAEE-F8DA-34AF-D3ECE80E72B5}"/>
              </a:ext>
            </a:extLst>
          </p:cNvPr>
          <p:cNvSpPr txBox="1"/>
          <p:nvPr/>
        </p:nvSpPr>
        <p:spPr>
          <a:xfrm>
            <a:off x="4585500" y="4682066"/>
            <a:ext cx="3285881" cy="1754326"/>
          </a:xfrm>
          <a:prstGeom prst="rect">
            <a:avLst/>
          </a:prstGeom>
          <a:noFill/>
        </p:spPr>
        <p:txBody>
          <a:bodyPr wrap="square" rtlCol="0">
            <a:spAutoFit/>
          </a:bodyPr>
          <a:lstStyle/>
          <a:p>
            <a:r>
              <a:rPr lang="en-US" dirty="0" err="1"/>
              <a:t>KeyCloak</a:t>
            </a:r>
            <a:r>
              <a:rPr lang="en-US" dirty="0"/>
              <a:t> provides browser-based login with new options:</a:t>
            </a:r>
          </a:p>
          <a:p>
            <a:pPr marL="285750" indent="-285750">
              <a:buFont typeface="Arial" panose="020B0604020202020204" pitchFamily="34" charset="0"/>
              <a:buChar char="•"/>
            </a:pPr>
            <a:r>
              <a:rPr lang="en-US" dirty="0"/>
              <a:t>More secure login to KLAS, support for MFA</a:t>
            </a:r>
          </a:p>
          <a:p>
            <a:pPr marL="285750" indent="-285750">
              <a:buFont typeface="Arial" panose="020B0604020202020204" pitchFamily="34" charset="0"/>
              <a:buChar char="•"/>
            </a:pPr>
            <a:r>
              <a:rPr lang="en-US" dirty="0"/>
              <a:t>Or connect with your SSO </a:t>
            </a:r>
            <a:br>
              <a:rPr lang="en-US" dirty="0"/>
            </a:br>
            <a:r>
              <a:rPr lang="en-US" dirty="0"/>
              <a:t>identity provider</a:t>
            </a:r>
          </a:p>
        </p:txBody>
      </p:sp>
      <p:sp>
        <p:nvSpPr>
          <p:cNvPr id="10" name="TextBox 9">
            <a:extLst>
              <a:ext uri="{FF2B5EF4-FFF2-40B4-BE49-F238E27FC236}">
                <a16:creationId xmlns:a16="http://schemas.microsoft.com/office/drawing/2014/main" id="{2B891A05-C7AD-1CC2-D7D8-169226A546C5}"/>
              </a:ext>
            </a:extLst>
          </p:cNvPr>
          <p:cNvSpPr txBox="1"/>
          <p:nvPr/>
        </p:nvSpPr>
        <p:spPr>
          <a:xfrm>
            <a:off x="511056" y="4223208"/>
            <a:ext cx="3544381" cy="1754326"/>
          </a:xfrm>
          <a:prstGeom prst="rect">
            <a:avLst/>
          </a:prstGeom>
          <a:noFill/>
        </p:spPr>
        <p:txBody>
          <a:bodyPr wrap="square" rtlCol="0">
            <a:spAutoFit/>
          </a:bodyPr>
          <a:lstStyle/>
          <a:p>
            <a:r>
              <a:rPr lang="en-US" dirty="0"/>
              <a:t>Built-in KLAS user management</a:t>
            </a:r>
          </a:p>
          <a:p>
            <a:pPr marL="285750" indent="-285750">
              <a:buFont typeface="Arial" panose="020B0604020202020204" pitchFamily="34" charset="0"/>
              <a:buChar char="•"/>
            </a:pPr>
            <a:r>
              <a:rPr lang="en-US" dirty="0"/>
              <a:t>Will continue to be available for now</a:t>
            </a:r>
          </a:p>
          <a:p>
            <a:pPr marL="285750" indent="-285750">
              <a:buFont typeface="Arial" panose="020B0604020202020204" pitchFamily="34" charset="0"/>
              <a:buChar char="•"/>
            </a:pPr>
            <a:r>
              <a:rPr lang="en-US" dirty="0"/>
              <a:t>Basic security options available</a:t>
            </a:r>
          </a:p>
          <a:p>
            <a:pPr marL="285750" indent="-285750">
              <a:buFont typeface="Arial" panose="020B0604020202020204" pitchFamily="34" charset="0"/>
              <a:buChar char="•"/>
            </a:pPr>
            <a:r>
              <a:rPr lang="en-US" dirty="0"/>
              <a:t>If using </a:t>
            </a:r>
            <a:r>
              <a:rPr lang="en-US" dirty="0" err="1"/>
              <a:t>KeyCloak</a:t>
            </a:r>
            <a:r>
              <a:rPr lang="en-US" dirty="0"/>
              <a:t>, users will still be listed</a:t>
            </a:r>
          </a:p>
        </p:txBody>
      </p:sp>
      <p:sp>
        <p:nvSpPr>
          <p:cNvPr id="2" name="Title 1">
            <a:extLst>
              <a:ext uri="{FF2B5EF4-FFF2-40B4-BE49-F238E27FC236}">
                <a16:creationId xmlns:a16="http://schemas.microsoft.com/office/drawing/2014/main" id="{534B74AC-EB59-9C8E-DBFB-3B1AA384A3C2}"/>
              </a:ext>
            </a:extLst>
          </p:cNvPr>
          <p:cNvSpPr>
            <a:spLocks noGrp="1"/>
          </p:cNvSpPr>
          <p:nvPr>
            <p:ph type="title"/>
          </p:nvPr>
        </p:nvSpPr>
        <p:spPr/>
        <p:txBody>
          <a:bodyPr/>
          <a:lstStyle/>
          <a:p>
            <a:r>
              <a:rPr lang="en-US" dirty="0" err="1"/>
              <a:t>KeyCloak</a:t>
            </a:r>
            <a:r>
              <a:rPr lang="en-US" dirty="0"/>
              <a:t> Integration</a:t>
            </a:r>
          </a:p>
        </p:txBody>
      </p:sp>
      <p:pic>
        <p:nvPicPr>
          <p:cNvPr id="6" name="Picture 5" descr="A mock-up of a browser-based KLAS log-in screen. Under the KLAS logo are fields for Username and Password, a sign in button, then a couple of buttons for alternate log-in options.">
            <a:extLst>
              <a:ext uri="{FF2B5EF4-FFF2-40B4-BE49-F238E27FC236}">
                <a16:creationId xmlns:a16="http://schemas.microsoft.com/office/drawing/2014/main" id="{22C43E71-D91D-9403-EB78-D4FD20F343F7}"/>
              </a:ext>
            </a:extLst>
          </p:cNvPr>
          <p:cNvPicPr>
            <a:picLocks noChangeAspect="1"/>
          </p:cNvPicPr>
          <p:nvPr/>
        </p:nvPicPr>
        <p:blipFill>
          <a:blip r:embed="rId5"/>
          <a:srcRect l="6653" t="1110" r="3963" b="5324"/>
          <a:stretch>
            <a:fillRect/>
          </a:stretch>
        </p:blipFill>
        <p:spPr>
          <a:xfrm>
            <a:off x="6272851" y="1535801"/>
            <a:ext cx="5377283" cy="4543265"/>
          </a:xfrm>
          <a:prstGeom prst="rect">
            <a:avLst/>
          </a:prstGeom>
        </p:spPr>
      </p:pic>
      <p:pic>
        <p:nvPicPr>
          <p:cNvPr id="4" name="Picture 3" descr="Security Control screenshot, showing the current interface for user management, password resets, and security settings.">
            <a:extLst>
              <a:ext uri="{FF2B5EF4-FFF2-40B4-BE49-F238E27FC236}">
                <a16:creationId xmlns:a16="http://schemas.microsoft.com/office/drawing/2014/main" id="{1F726050-4B48-F0DB-5D59-2282612B162C}"/>
              </a:ext>
            </a:extLst>
          </p:cNvPr>
          <p:cNvPicPr>
            <a:picLocks noChangeAspect="1"/>
          </p:cNvPicPr>
          <p:nvPr/>
        </p:nvPicPr>
        <p:blipFill>
          <a:blip r:embed="rId6"/>
          <a:stretch>
            <a:fillRect/>
          </a:stretch>
        </p:blipFill>
        <p:spPr>
          <a:xfrm>
            <a:off x="203200" y="1535801"/>
            <a:ext cx="7130656" cy="4543265"/>
          </a:xfrm>
          <a:prstGeom prst="rect">
            <a:avLst/>
          </a:prstGeom>
        </p:spPr>
      </p:pic>
    </p:spTree>
    <p:extLst>
      <p:ext uri="{BB962C8B-B14F-4D97-AF65-F5344CB8AC3E}">
        <p14:creationId xmlns:p14="http://schemas.microsoft.com/office/powerpoint/2010/main" val="11718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50000" y="50000"/>
                                    </p:animScale>
                                  </p:childTnLst>
                                </p:cTn>
                              </p:par>
                              <p:par>
                                <p:cTn id="7" presetID="42" presetClass="path" presetSubtype="0" fill="hold" nodeType="withEffect">
                                  <p:stCondLst>
                                    <p:cond delay="0"/>
                                  </p:stCondLst>
                                  <p:childTnLst>
                                    <p:animMotion origin="layout" path="M -4.58333E-6 -2.59259E-6 L -0.12226 -0.11921 " pathEditMode="relative" rAng="0" ptsTypes="AA">
                                      <p:cBhvr>
                                        <p:cTn id="8" dur="1000" fill="hold"/>
                                        <p:tgtEl>
                                          <p:spTgt spid="4"/>
                                        </p:tgtEl>
                                        <p:attrNameLst>
                                          <p:attrName>ppt_x</p:attrName>
                                          <p:attrName>ppt_y</p:attrName>
                                        </p:attrNameLst>
                                      </p:cBhvr>
                                      <p:rCtr x="-6120" y="-5972"/>
                                    </p:animMotion>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1000" fill="hold"/>
                                        <p:tgtEl>
                                          <p:spTgt spid="6"/>
                                        </p:tgtEl>
                                      </p:cBhvr>
                                      <p:by x="50000" y="50000"/>
                                    </p:animScale>
                                  </p:childTnLst>
                                </p:cTn>
                              </p:par>
                              <p:par>
                                <p:cTn id="30" presetID="42" presetClass="path" presetSubtype="0" fill="hold" nodeType="withEffect">
                                  <p:stCondLst>
                                    <p:cond delay="0"/>
                                  </p:stCondLst>
                                  <p:childTnLst>
                                    <p:animMotion origin="layout" path="M 3.95833E-6 -2.59259E-6 L 0.09765 -0.1243 " pathEditMode="relative" rAng="0" ptsTypes="AA">
                                      <p:cBhvr>
                                        <p:cTn id="31" dur="1000" fill="hold"/>
                                        <p:tgtEl>
                                          <p:spTgt spid="6"/>
                                        </p:tgtEl>
                                        <p:attrNameLst>
                                          <p:attrName>ppt_x</p:attrName>
                                          <p:attrName>ppt_y</p:attrName>
                                        </p:attrNameLst>
                                      </p:cBhvr>
                                      <p:rCtr x="4883" y="-6227"/>
                                    </p:animMotion>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453057-B709-668E-D848-84062B49FDBA}"/>
            </a:ext>
          </a:extLst>
        </p:cNvPr>
        <p:cNvGrpSpPr/>
        <p:nvPr/>
      </p:nvGrpSpPr>
      <p:grpSpPr>
        <a:xfrm>
          <a:off x="0" y="0"/>
          <a:ext cx="0" cy="0"/>
          <a:chOff x="0" y="0"/>
          <a:chExt cx="0" cy="0"/>
        </a:xfrm>
      </p:grpSpPr>
      <p:pic>
        <p:nvPicPr>
          <p:cNvPr id="9" name="Picture 8" descr="Clipart of a security shield.">
            <a:extLst>
              <a:ext uri="{FF2B5EF4-FFF2-40B4-BE49-F238E27FC236}">
                <a16:creationId xmlns:a16="http://schemas.microsoft.com/office/drawing/2014/main" id="{7B6F13D2-0C7E-8786-8D97-4FA724EDE45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l="3242" t="2857" r="52471" b="60600"/>
          <a:stretch>
            <a:fillRect/>
          </a:stretch>
        </p:blipFill>
        <p:spPr>
          <a:xfrm>
            <a:off x="5143402" y="2175933"/>
            <a:ext cx="2428579" cy="2506133"/>
          </a:xfrm>
          <a:prstGeom prst="rect">
            <a:avLst/>
          </a:prstGeom>
          <a:effectLst>
            <a:glow rad="101600">
              <a:schemeClr val="accent6">
                <a:satMod val="175000"/>
                <a:alpha val="2000"/>
              </a:schemeClr>
            </a:glow>
          </a:effectLst>
        </p:spPr>
      </p:pic>
      <p:sp>
        <p:nvSpPr>
          <p:cNvPr id="2" name="Title 1">
            <a:extLst>
              <a:ext uri="{FF2B5EF4-FFF2-40B4-BE49-F238E27FC236}">
                <a16:creationId xmlns:a16="http://schemas.microsoft.com/office/drawing/2014/main" id="{4E35FF64-6339-1304-149D-EC87629C9718}"/>
              </a:ext>
            </a:extLst>
          </p:cNvPr>
          <p:cNvSpPr>
            <a:spLocks noGrp="1"/>
          </p:cNvSpPr>
          <p:nvPr>
            <p:ph type="title"/>
          </p:nvPr>
        </p:nvSpPr>
        <p:spPr/>
        <p:txBody>
          <a:bodyPr/>
          <a:lstStyle/>
          <a:p>
            <a:r>
              <a:rPr lang="en-US" dirty="0" err="1"/>
              <a:t>KeyCloak</a:t>
            </a:r>
            <a:r>
              <a:rPr lang="en-US" dirty="0"/>
              <a:t> Integration</a:t>
            </a:r>
          </a:p>
        </p:txBody>
      </p:sp>
      <p:pic>
        <p:nvPicPr>
          <p:cNvPr id="6" name="Picture 5" descr="A mock-up of a browser-based KLAS log-in screen. Under the KLAS logo are fields for Username and Password, a sign in button, then a couple of buttons for alternate log-in options.">
            <a:extLst>
              <a:ext uri="{FF2B5EF4-FFF2-40B4-BE49-F238E27FC236}">
                <a16:creationId xmlns:a16="http://schemas.microsoft.com/office/drawing/2014/main" id="{B536CFE2-221D-FA1C-4846-A0690DA16C95}"/>
              </a:ext>
            </a:extLst>
          </p:cNvPr>
          <p:cNvPicPr>
            <a:picLocks noChangeAspect="1"/>
          </p:cNvPicPr>
          <p:nvPr/>
        </p:nvPicPr>
        <p:blipFill>
          <a:blip r:embed="rId5"/>
          <a:srcRect l="6653" t="1110" r="3963" b="5324"/>
          <a:stretch>
            <a:fillRect/>
          </a:stretch>
        </p:blipFill>
        <p:spPr>
          <a:xfrm>
            <a:off x="8814073" y="1824265"/>
            <a:ext cx="2672800" cy="2258286"/>
          </a:xfrm>
          <a:prstGeom prst="rect">
            <a:avLst/>
          </a:prstGeom>
        </p:spPr>
      </p:pic>
      <p:pic>
        <p:nvPicPr>
          <p:cNvPr id="4" name="Picture 3" descr="Security Control screenshot, showing the current interface for user management, password resets, and security settings.">
            <a:extLst>
              <a:ext uri="{FF2B5EF4-FFF2-40B4-BE49-F238E27FC236}">
                <a16:creationId xmlns:a16="http://schemas.microsoft.com/office/drawing/2014/main" id="{D87BE951-3058-594A-EBF7-0EFEC2FF217A}"/>
              </a:ext>
            </a:extLst>
          </p:cNvPr>
          <p:cNvPicPr>
            <a:picLocks noChangeAspect="1"/>
          </p:cNvPicPr>
          <p:nvPr/>
        </p:nvPicPr>
        <p:blipFill>
          <a:blip r:embed="rId6"/>
          <a:stretch>
            <a:fillRect/>
          </a:stretch>
        </p:blipFill>
        <p:spPr>
          <a:xfrm>
            <a:off x="511056" y="1861973"/>
            <a:ext cx="3544381" cy="2258286"/>
          </a:xfrm>
          <a:prstGeom prst="rect">
            <a:avLst/>
          </a:prstGeom>
        </p:spPr>
      </p:pic>
      <p:sp>
        <p:nvSpPr>
          <p:cNvPr id="10" name="TextBox 9">
            <a:extLst>
              <a:ext uri="{FF2B5EF4-FFF2-40B4-BE49-F238E27FC236}">
                <a16:creationId xmlns:a16="http://schemas.microsoft.com/office/drawing/2014/main" id="{120E176F-3193-137F-879D-BBD730B2505A}"/>
              </a:ext>
            </a:extLst>
          </p:cNvPr>
          <p:cNvSpPr txBox="1"/>
          <p:nvPr/>
        </p:nvSpPr>
        <p:spPr>
          <a:xfrm>
            <a:off x="511056" y="4223208"/>
            <a:ext cx="3544381" cy="1754326"/>
          </a:xfrm>
          <a:prstGeom prst="rect">
            <a:avLst/>
          </a:prstGeom>
          <a:noFill/>
        </p:spPr>
        <p:txBody>
          <a:bodyPr wrap="square" rtlCol="0">
            <a:spAutoFit/>
          </a:bodyPr>
          <a:lstStyle/>
          <a:p>
            <a:r>
              <a:rPr lang="en-US" dirty="0"/>
              <a:t>Built-in KLAS user management</a:t>
            </a:r>
          </a:p>
          <a:p>
            <a:pPr marL="285750" indent="-285750">
              <a:buFont typeface="Arial" panose="020B0604020202020204" pitchFamily="34" charset="0"/>
              <a:buChar char="•"/>
            </a:pPr>
            <a:r>
              <a:rPr lang="en-US" dirty="0"/>
              <a:t>Will continue to be available </a:t>
            </a:r>
            <a:br>
              <a:rPr lang="en-US" dirty="0"/>
            </a:br>
            <a:r>
              <a:rPr lang="en-US" dirty="0"/>
              <a:t>(for now)</a:t>
            </a:r>
          </a:p>
          <a:p>
            <a:pPr marL="285750" indent="-285750">
              <a:buFont typeface="Arial" panose="020B0604020202020204" pitchFamily="34" charset="0"/>
              <a:buChar char="•"/>
            </a:pPr>
            <a:r>
              <a:rPr lang="en-US" dirty="0"/>
              <a:t>Basic security options available</a:t>
            </a:r>
          </a:p>
          <a:p>
            <a:pPr marL="285750" indent="-285750">
              <a:buFont typeface="Arial" panose="020B0604020202020204" pitchFamily="34" charset="0"/>
              <a:buChar char="•"/>
            </a:pPr>
            <a:r>
              <a:rPr lang="en-US" dirty="0"/>
              <a:t>If using </a:t>
            </a:r>
            <a:r>
              <a:rPr lang="en-US" dirty="0" err="1"/>
              <a:t>KeyCloak</a:t>
            </a:r>
            <a:r>
              <a:rPr lang="en-US" dirty="0"/>
              <a:t>, users will still be listed</a:t>
            </a:r>
          </a:p>
        </p:txBody>
      </p:sp>
      <p:sp>
        <p:nvSpPr>
          <p:cNvPr id="11" name="TextBox 10">
            <a:extLst>
              <a:ext uri="{FF2B5EF4-FFF2-40B4-BE49-F238E27FC236}">
                <a16:creationId xmlns:a16="http://schemas.microsoft.com/office/drawing/2014/main" id="{6C9E02E4-3FD2-E68B-9A54-71D6FCB6264D}"/>
              </a:ext>
            </a:extLst>
          </p:cNvPr>
          <p:cNvSpPr txBox="1"/>
          <p:nvPr/>
        </p:nvSpPr>
        <p:spPr>
          <a:xfrm>
            <a:off x="4585500" y="4682066"/>
            <a:ext cx="3285881" cy="1754326"/>
          </a:xfrm>
          <a:prstGeom prst="rect">
            <a:avLst/>
          </a:prstGeom>
          <a:noFill/>
        </p:spPr>
        <p:txBody>
          <a:bodyPr wrap="square" rtlCol="0">
            <a:spAutoFit/>
          </a:bodyPr>
          <a:lstStyle/>
          <a:p>
            <a:r>
              <a:rPr lang="en-US" dirty="0" err="1"/>
              <a:t>KeyCloak</a:t>
            </a:r>
            <a:r>
              <a:rPr lang="en-US" dirty="0"/>
              <a:t> provides browser-based login with new options:</a:t>
            </a:r>
          </a:p>
          <a:p>
            <a:pPr marL="285750" indent="-285750">
              <a:buFont typeface="Arial" panose="020B0604020202020204" pitchFamily="34" charset="0"/>
              <a:buChar char="•"/>
            </a:pPr>
            <a:r>
              <a:rPr lang="en-US" dirty="0"/>
              <a:t>More secure login to KLAS, support for MFA</a:t>
            </a:r>
          </a:p>
          <a:p>
            <a:pPr marL="285750" indent="-285750">
              <a:buFont typeface="Arial" panose="020B0604020202020204" pitchFamily="34" charset="0"/>
              <a:buChar char="•"/>
            </a:pPr>
            <a:r>
              <a:rPr lang="en-US" dirty="0"/>
              <a:t>Or connect with your SSO </a:t>
            </a:r>
            <a:br>
              <a:rPr lang="en-US" dirty="0"/>
            </a:br>
            <a:r>
              <a:rPr lang="en-US" dirty="0"/>
              <a:t>identity provider</a:t>
            </a:r>
          </a:p>
        </p:txBody>
      </p:sp>
      <p:sp>
        <p:nvSpPr>
          <p:cNvPr id="12" name="TextBox 11">
            <a:extLst>
              <a:ext uri="{FF2B5EF4-FFF2-40B4-BE49-F238E27FC236}">
                <a16:creationId xmlns:a16="http://schemas.microsoft.com/office/drawing/2014/main" id="{061ED5CB-B41A-6DDA-6B18-70D3F45C9DB9}"/>
              </a:ext>
            </a:extLst>
          </p:cNvPr>
          <p:cNvSpPr txBox="1"/>
          <p:nvPr/>
        </p:nvSpPr>
        <p:spPr>
          <a:xfrm>
            <a:off x="8305016" y="4223208"/>
            <a:ext cx="3634372" cy="1477328"/>
          </a:xfrm>
          <a:prstGeom prst="rect">
            <a:avLst/>
          </a:prstGeom>
          <a:noFill/>
        </p:spPr>
        <p:txBody>
          <a:bodyPr wrap="square" rtlCol="0">
            <a:spAutoFit/>
          </a:bodyPr>
          <a:lstStyle/>
          <a:p>
            <a:r>
              <a:rPr lang="en-US" dirty="0"/>
              <a:t>Opening KLAS will launch the browser log-in page:</a:t>
            </a:r>
          </a:p>
          <a:p>
            <a:pPr marL="285750" indent="-285750">
              <a:buFont typeface="Arial" panose="020B0604020202020204" pitchFamily="34" charset="0"/>
              <a:buChar char="•"/>
            </a:pPr>
            <a:r>
              <a:rPr lang="en-US" dirty="0"/>
              <a:t>the KLAS Login Portal (</a:t>
            </a:r>
            <a:r>
              <a:rPr lang="en-US" dirty="0" err="1"/>
              <a:t>KLASport</a:t>
            </a:r>
            <a:r>
              <a:rPr lang="en-US" dirty="0"/>
              <a:t>)</a:t>
            </a:r>
          </a:p>
          <a:p>
            <a:pPr marL="285750" indent="-285750">
              <a:buFont typeface="Arial" panose="020B0604020202020204" pitchFamily="34" charset="0"/>
              <a:buChar char="•"/>
            </a:pPr>
            <a:r>
              <a:rPr lang="en-US" dirty="0"/>
              <a:t>or your SSO (</a:t>
            </a:r>
            <a:r>
              <a:rPr lang="en-US" dirty="0" err="1"/>
              <a:t>JumpCloud</a:t>
            </a:r>
            <a:r>
              <a:rPr lang="en-US" dirty="0"/>
              <a:t>, Microsoft Entra ID, Google Workspace, </a:t>
            </a:r>
            <a:r>
              <a:rPr lang="en-US" dirty="0" err="1"/>
              <a:t>etc</a:t>
            </a:r>
            <a:r>
              <a:rPr lang="en-US" dirty="0"/>
              <a:t>)</a:t>
            </a:r>
          </a:p>
        </p:txBody>
      </p:sp>
      <p:cxnSp>
        <p:nvCxnSpPr>
          <p:cNvPr id="5" name="Straight Arrow Connector 4">
            <a:extLst>
              <a:ext uri="{FF2B5EF4-FFF2-40B4-BE49-F238E27FC236}">
                <a16:creationId xmlns:a16="http://schemas.microsoft.com/office/drawing/2014/main" id="{DF9900F2-25C7-CA1D-6968-5DAA4815F87B}"/>
              </a:ext>
              <a:ext uri="{C183D7F6-B498-43B3-948B-1728B52AA6E4}">
                <adec:decorative xmlns:adec="http://schemas.microsoft.com/office/drawing/2017/decorative" val="1"/>
              </a:ext>
            </a:extLst>
          </p:cNvPr>
          <p:cNvCxnSpPr>
            <a:stCxn id="4" idx="3"/>
            <a:endCxn id="9" idx="1"/>
          </p:cNvCxnSpPr>
          <p:nvPr/>
        </p:nvCxnSpPr>
        <p:spPr>
          <a:xfrm>
            <a:off x="4055437" y="2991116"/>
            <a:ext cx="1087965" cy="437884"/>
          </a:xfrm>
          <a:prstGeom prst="straightConnector1">
            <a:avLst/>
          </a:prstGeom>
          <a:ln w="57150">
            <a:solidFill>
              <a:srgbClr val="06A60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B7BFFFF-E047-B8B4-994C-882169B87EB2}"/>
              </a:ext>
              <a:ext uri="{C183D7F6-B498-43B3-948B-1728B52AA6E4}">
                <adec:decorative xmlns:adec="http://schemas.microsoft.com/office/drawing/2017/decorative" val="1"/>
              </a:ext>
            </a:extLst>
          </p:cNvPr>
          <p:cNvCxnSpPr>
            <a:cxnSpLocks/>
            <a:endCxn id="6" idx="1"/>
          </p:cNvCxnSpPr>
          <p:nvPr/>
        </p:nvCxnSpPr>
        <p:spPr>
          <a:xfrm flipV="1">
            <a:off x="7388772" y="2953408"/>
            <a:ext cx="1425301" cy="475591"/>
          </a:xfrm>
          <a:prstGeom prst="straightConnector1">
            <a:avLst/>
          </a:prstGeom>
          <a:ln w="57150">
            <a:solidFill>
              <a:srgbClr val="06A60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8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2B35-F24C-5ED4-9CE0-888C8530A865}"/>
              </a:ext>
            </a:extLst>
          </p:cNvPr>
          <p:cNvSpPr>
            <a:spLocks noGrp="1"/>
          </p:cNvSpPr>
          <p:nvPr>
            <p:ph type="title"/>
          </p:nvPr>
        </p:nvSpPr>
        <p:spPr/>
        <p:txBody>
          <a:bodyPr/>
          <a:lstStyle/>
          <a:p>
            <a:r>
              <a:rPr lang="en-US" dirty="0" err="1"/>
              <a:t>KeyCloak</a:t>
            </a:r>
            <a:r>
              <a:rPr lang="en-US" dirty="0"/>
              <a:t> Integration : What to Know</a:t>
            </a:r>
          </a:p>
        </p:txBody>
      </p:sp>
      <p:sp>
        <p:nvSpPr>
          <p:cNvPr id="3" name="Content Placeholder 2">
            <a:extLst>
              <a:ext uri="{FF2B5EF4-FFF2-40B4-BE49-F238E27FC236}">
                <a16:creationId xmlns:a16="http://schemas.microsoft.com/office/drawing/2014/main" id="{FF73B8F6-EC0D-348C-BA1F-53203F8D52F0}"/>
              </a:ext>
            </a:extLst>
          </p:cNvPr>
          <p:cNvSpPr>
            <a:spLocks noGrp="1"/>
          </p:cNvSpPr>
          <p:nvPr>
            <p:ph idx="1"/>
          </p:nvPr>
        </p:nvSpPr>
        <p:spPr/>
        <p:txBody>
          <a:bodyPr>
            <a:noAutofit/>
          </a:bodyPr>
          <a:lstStyle/>
          <a:p>
            <a:r>
              <a:rPr lang="en-US" dirty="0"/>
              <a:t>Limited release, gradual rollout</a:t>
            </a:r>
          </a:p>
          <a:p>
            <a:pPr lvl="1"/>
            <a:r>
              <a:rPr lang="en-US" dirty="0"/>
              <a:t>Some functions still in development</a:t>
            </a:r>
          </a:p>
          <a:p>
            <a:pPr lvl="1"/>
            <a:r>
              <a:rPr lang="en-US" dirty="0"/>
              <a:t>Field testing will result in improvements</a:t>
            </a:r>
          </a:p>
          <a:p>
            <a:r>
              <a:rPr lang="en-US" dirty="0"/>
              <a:t>Know your Identity Provider</a:t>
            </a:r>
          </a:p>
          <a:p>
            <a:pPr lvl="1"/>
            <a:r>
              <a:rPr lang="en-US" dirty="0"/>
              <a:t>For SSO, ask your IT</a:t>
            </a:r>
          </a:p>
          <a:p>
            <a:pPr lvl="1"/>
            <a:r>
              <a:rPr lang="en-US" dirty="0"/>
              <a:t>No SSO? Use </a:t>
            </a:r>
            <a:r>
              <a:rPr lang="en-US" dirty="0" err="1"/>
              <a:t>KLASport</a:t>
            </a:r>
            <a:r>
              <a:rPr lang="en-US" dirty="0"/>
              <a:t> for MFA or other advanced security features</a:t>
            </a:r>
          </a:p>
        </p:txBody>
      </p:sp>
      <p:grpSp>
        <p:nvGrpSpPr>
          <p:cNvPr id="6" name="Group 5">
            <a:extLst>
              <a:ext uri="{FF2B5EF4-FFF2-40B4-BE49-F238E27FC236}">
                <a16:creationId xmlns:a16="http://schemas.microsoft.com/office/drawing/2014/main" id="{87CC3115-39F6-310D-7AEC-8C50984C4C75}"/>
              </a:ext>
              <a:ext uri="{C183D7F6-B498-43B3-948B-1728B52AA6E4}">
                <adec:decorative xmlns:adec="http://schemas.microsoft.com/office/drawing/2017/decorative" val="1"/>
              </a:ext>
            </a:extLst>
          </p:cNvPr>
          <p:cNvGrpSpPr/>
          <p:nvPr/>
        </p:nvGrpSpPr>
        <p:grpSpPr>
          <a:xfrm>
            <a:off x="6178026" y="5677692"/>
            <a:ext cx="5566713" cy="815183"/>
            <a:chOff x="6178026" y="5677692"/>
            <a:chExt cx="5566713" cy="815183"/>
          </a:xfrm>
        </p:grpSpPr>
        <p:pic>
          <p:nvPicPr>
            <p:cNvPr id="4" name="Picture 3">
              <a:extLst>
                <a:ext uri="{FF2B5EF4-FFF2-40B4-BE49-F238E27FC236}">
                  <a16:creationId xmlns:a16="http://schemas.microsoft.com/office/drawing/2014/main" id="{39C5772B-5898-0E85-B59F-DC7A5E8386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025" y="5719732"/>
              <a:ext cx="4833714" cy="773143"/>
            </a:xfrm>
            <a:prstGeom prst="rect">
              <a:avLst/>
            </a:prstGeom>
          </p:spPr>
        </p:pic>
        <p:sp>
          <p:nvSpPr>
            <p:cNvPr id="5" name="TextBox 4">
              <a:extLst>
                <a:ext uri="{FF2B5EF4-FFF2-40B4-BE49-F238E27FC236}">
                  <a16:creationId xmlns:a16="http://schemas.microsoft.com/office/drawing/2014/main" id="{A8AB3905-449B-DAF6-6F12-6E258DD3F723}"/>
                </a:ext>
              </a:extLst>
            </p:cNvPr>
            <p:cNvSpPr txBox="1"/>
            <p:nvPr/>
          </p:nvSpPr>
          <p:spPr>
            <a:xfrm>
              <a:off x="6178026" y="5677692"/>
              <a:ext cx="4309241" cy="523220"/>
            </a:xfrm>
            <a:prstGeom prst="rect">
              <a:avLst/>
            </a:prstGeom>
            <a:noFill/>
          </p:spPr>
          <p:txBody>
            <a:bodyPr wrap="square" rtlCol="0">
              <a:spAutoFit/>
            </a:bodyPr>
            <a:lstStyle/>
            <a:p>
              <a:r>
                <a:rPr lang="en-US" sz="2800" b="1" dirty="0">
                  <a:solidFill>
                    <a:schemeClr val="accent3">
                      <a:lumMod val="20000"/>
                      <a:lumOff val="80000"/>
                    </a:schemeClr>
                  </a:solidFill>
                  <a:latin typeface="+mj-lt"/>
                  <a:hlinkClick r:id="rId4">
                    <a:extLst>
                      <a:ext uri="{A12FA001-AC4F-418D-AE19-62706E023703}">
                        <ahyp:hlinkClr xmlns:ahyp="http://schemas.microsoft.com/office/drawing/2018/hyperlinkcolor" val="tx"/>
                      </a:ext>
                    </a:extLst>
                  </a:hlinkClick>
                </a:rPr>
                <a:t>More info at KLASusers.com</a:t>
              </a:r>
              <a:endParaRPr lang="en-US" sz="2800" b="1" dirty="0">
                <a:solidFill>
                  <a:schemeClr val="accent3">
                    <a:lumMod val="20000"/>
                    <a:lumOff val="80000"/>
                  </a:schemeClr>
                </a:solidFill>
                <a:latin typeface="+mj-lt"/>
              </a:endParaRPr>
            </a:p>
          </p:txBody>
        </p:sp>
      </p:grpSp>
    </p:spTree>
    <p:extLst>
      <p:ext uri="{BB962C8B-B14F-4D97-AF65-F5344CB8AC3E}">
        <p14:creationId xmlns:p14="http://schemas.microsoft.com/office/powerpoint/2010/main" val="4492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A96A-41CB-1F55-D718-8F2F50A749BA}"/>
              </a:ext>
            </a:extLst>
          </p:cNvPr>
          <p:cNvSpPr>
            <a:spLocks noGrp="1"/>
          </p:cNvSpPr>
          <p:nvPr>
            <p:ph type="title"/>
          </p:nvPr>
        </p:nvSpPr>
        <p:spPr/>
        <p:txBody>
          <a:bodyPr/>
          <a:lstStyle/>
          <a:p>
            <a:r>
              <a:rPr lang="en-US" dirty="0"/>
              <a:t>User Security &amp; Permissions</a:t>
            </a:r>
          </a:p>
        </p:txBody>
      </p:sp>
      <p:sp>
        <p:nvSpPr>
          <p:cNvPr id="3" name="Content Placeholder 2">
            <a:extLst>
              <a:ext uri="{FF2B5EF4-FFF2-40B4-BE49-F238E27FC236}">
                <a16:creationId xmlns:a16="http://schemas.microsoft.com/office/drawing/2014/main" id="{AE65ABBA-9DD0-A8BF-276E-722D9A2130B5}"/>
              </a:ext>
            </a:extLst>
          </p:cNvPr>
          <p:cNvSpPr>
            <a:spLocks noGrp="1"/>
          </p:cNvSpPr>
          <p:nvPr>
            <p:ph idx="1"/>
          </p:nvPr>
        </p:nvSpPr>
        <p:spPr/>
        <p:txBody>
          <a:bodyPr/>
          <a:lstStyle/>
          <a:p>
            <a:r>
              <a:rPr lang="en-US" dirty="0"/>
              <a:t>Change Password loophole closed</a:t>
            </a:r>
          </a:p>
          <a:p>
            <a:r>
              <a:rPr lang="en-US" dirty="0"/>
              <a:t>Newer functions added to the Security Structure</a:t>
            </a:r>
          </a:p>
          <a:p>
            <a:pPr lvl="1"/>
            <a:r>
              <a:rPr lang="en-US" dirty="0"/>
              <a:t>k7-ct Load External Titles File</a:t>
            </a:r>
          </a:p>
          <a:p>
            <a:pPr lvl="1"/>
            <a:r>
              <a:rPr lang="en-US" dirty="0"/>
              <a:t>k7-pa Add Service Queue function</a:t>
            </a:r>
          </a:p>
          <a:p>
            <a:pPr lvl="1"/>
            <a:r>
              <a:rPr lang="en-US" dirty="0"/>
              <a:t>k7-pa Batch Add Comment tool</a:t>
            </a:r>
          </a:p>
          <a:p>
            <a:pPr lvl="1"/>
            <a:r>
              <a:rPr lang="en-US" dirty="0"/>
              <a:t>k7-pa Reading History Opt-Out tool</a:t>
            </a:r>
          </a:p>
          <a:p>
            <a:pPr lvl="1"/>
            <a:r>
              <a:rPr lang="en-US" dirty="0"/>
              <a:t>k7-eq Restore Deleted Model tool</a:t>
            </a:r>
          </a:p>
        </p:txBody>
      </p:sp>
    </p:spTree>
    <p:extLst>
      <p:ext uri="{BB962C8B-B14F-4D97-AF65-F5344CB8AC3E}">
        <p14:creationId xmlns:p14="http://schemas.microsoft.com/office/powerpoint/2010/main" val="229327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18802-8D56-92E1-C90F-3FC0BCC17566}"/>
              </a:ext>
            </a:extLst>
          </p:cNvPr>
          <p:cNvSpPr>
            <a:spLocks noGrp="1"/>
          </p:cNvSpPr>
          <p:nvPr>
            <p:ph type="title"/>
          </p:nvPr>
        </p:nvSpPr>
        <p:spPr/>
        <p:txBody>
          <a:bodyPr/>
          <a:lstStyle/>
          <a:p>
            <a:r>
              <a:rPr lang="en-US" dirty="0"/>
              <a:t>Material Requests</a:t>
            </a:r>
          </a:p>
        </p:txBody>
      </p:sp>
      <p:sp>
        <p:nvSpPr>
          <p:cNvPr id="5" name="Text Placeholder 4">
            <a:extLst>
              <a:ext uri="{FF2B5EF4-FFF2-40B4-BE49-F238E27FC236}">
                <a16:creationId xmlns:a16="http://schemas.microsoft.com/office/drawing/2014/main" id="{BF68C8E8-0EAE-933E-0F2B-C6696CA863B8}"/>
              </a:ext>
            </a:extLst>
          </p:cNvPr>
          <p:cNvSpPr>
            <a:spLocks noGrp="1"/>
          </p:cNvSpPr>
          <p:nvPr>
            <p:ph type="body" idx="1"/>
          </p:nvPr>
        </p:nvSpPr>
        <p:spPr/>
        <p:txBody>
          <a:bodyPr/>
          <a:lstStyle/>
          <a:p>
            <a:r>
              <a:rPr lang="en-US" dirty="0"/>
              <a:t>Lines by Patron Role Report</a:t>
            </a:r>
          </a:p>
        </p:txBody>
      </p:sp>
    </p:spTree>
    <p:extLst>
      <p:ext uri="{BB962C8B-B14F-4D97-AF65-F5344CB8AC3E}">
        <p14:creationId xmlns:p14="http://schemas.microsoft.com/office/powerpoint/2010/main" val="67165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B686-8871-3B69-08B6-32A7D6FDBC83}"/>
              </a:ext>
            </a:extLst>
          </p:cNvPr>
          <p:cNvSpPr>
            <a:spLocks noGrp="1"/>
          </p:cNvSpPr>
          <p:nvPr>
            <p:ph type="title"/>
          </p:nvPr>
        </p:nvSpPr>
        <p:spPr/>
        <p:txBody>
          <a:bodyPr/>
          <a:lstStyle/>
          <a:p>
            <a:r>
              <a:rPr lang="en-US" dirty="0"/>
              <a:t>MR - Lines by Patron Role Report</a:t>
            </a:r>
          </a:p>
        </p:txBody>
      </p:sp>
      <p:sp>
        <p:nvSpPr>
          <p:cNvPr id="3" name="Content Placeholder 2">
            <a:extLst>
              <a:ext uri="{FF2B5EF4-FFF2-40B4-BE49-F238E27FC236}">
                <a16:creationId xmlns:a16="http://schemas.microsoft.com/office/drawing/2014/main" id="{2851EB40-1EA4-3A79-78A1-09E7AAE565D6}"/>
              </a:ext>
            </a:extLst>
          </p:cNvPr>
          <p:cNvSpPr>
            <a:spLocks noGrp="1"/>
          </p:cNvSpPr>
          <p:nvPr>
            <p:ph idx="1"/>
          </p:nvPr>
        </p:nvSpPr>
        <p:spPr/>
        <p:txBody>
          <a:bodyPr/>
          <a:lstStyle/>
          <a:p>
            <a:r>
              <a:rPr lang="en-US" dirty="0"/>
              <a:t>Improvement on </a:t>
            </a:r>
            <a:r>
              <a:rPr lang="en-US" b="1" dirty="0"/>
              <a:t>Students Served</a:t>
            </a:r>
            <a:r>
              <a:rPr lang="en-US" dirty="0"/>
              <a:t> report</a:t>
            </a:r>
          </a:p>
          <a:p>
            <a:r>
              <a:rPr lang="en-US" dirty="0"/>
              <a:t>Select which columns to include in output</a:t>
            </a:r>
          </a:p>
          <a:p>
            <a:pPr lvl="1"/>
            <a:r>
              <a:rPr lang="en-US" dirty="0"/>
              <a:t>Set preferred columns as default</a:t>
            </a:r>
          </a:p>
          <a:p>
            <a:r>
              <a:rPr lang="en-US" dirty="0"/>
              <a:t>Examples…</a:t>
            </a:r>
          </a:p>
        </p:txBody>
      </p:sp>
      <p:grpSp>
        <p:nvGrpSpPr>
          <p:cNvPr id="4" name="Group 3">
            <a:extLst>
              <a:ext uri="{FF2B5EF4-FFF2-40B4-BE49-F238E27FC236}">
                <a16:creationId xmlns:a16="http://schemas.microsoft.com/office/drawing/2014/main" id="{B98A7894-2EC4-256C-77E8-03AB049D6A08}"/>
              </a:ext>
              <a:ext uri="{C183D7F6-B498-43B3-948B-1728B52AA6E4}">
                <adec:decorative xmlns:adec="http://schemas.microsoft.com/office/drawing/2017/decorative" val="1"/>
              </a:ext>
            </a:extLst>
          </p:cNvPr>
          <p:cNvGrpSpPr/>
          <p:nvPr/>
        </p:nvGrpSpPr>
        <p:grpSpPr>
          <a:xfrm>
            <a:off x="6178026" y="5677692"/>
            <a:ext cx="5566713" cy="815183"/>
            <a:chOff x="6178026" y="5677692"/>
            <a:chExt cx="5566713" cy="815183"/>
          </a:xfrm>
        </p:grpSpPr>
        <p:pic>
          <p:nvPicPr>
            <p:cNvPr id="5" name="Picture 4">
              <a:extLst>
                <a:ext uri="{FF2B5EF4-FFF2-40B4-BE49-F238E27FC236}">
                  <a16:creationId xmlns:a16="http://schemas.microsoft.com/office/drawing/2014/main" id="{253120E0-5805-8B65-C2BD-21F0906AB1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025" y="5719732"/>
              <a:ext cx="4833714" cy="773143"/>
            </a:xfrm>
            <a:prstGeom prst="rect">
              <a:avLst/>
            </a:prstGeom>
          </p:spPr>
        </p:pic>
        <p:sp>
          <p:nvSpPr>
            <p:cNvPr id="6" name="TextBox 5">
              <a:extLst>
                <a:ext uri="{FF2B5EF4-FFF2-40B4-BE49-F238E27FC236}">
                  <a16:creationId xmlns:a16="http://schemas.microsoft.com/office/drawing/2014/main" id="{EC740A80-03C6-0743-8517-3DB01C8601C5}"/>
                </a:ext>
              </a:extLst>
            </p:cNvPr>
            <p:cNvSpPr txBox="1"/>
            <p:nvPr/>
          </p:nvSpPr>
          <p:spPr>
            <a:xfrm>
              <a:off x="6178026" y="5677692"/>
              <a:ext cx="4309241" cy="523220"/>
            </a:xfrm>
            <a:prstGeom prst="rect">
              <a:avLst/>
            </a:prstGeom>
            <a:noFill/>
          </p:spPr>
          <p:txBody>
            <a:bodyPr wrap="square" rtlCol="0">
              <a:spAutoFit/>
            </a:bodyPr>
            <a:lstStyle/>
            <a:p>
              <a:r>
                <a:rPr lang="en-US" sz="2800" b="1" dirty="0">
                  <a:solidFill>
                    <a:schemeClr val="accent3">
                      <a:lumMod val="20000"/>
                      <a:lumOff val="80000"/>
                    </a:schemeClr>
                  </a:solidFill>
                  <a:latin typeface="+mj-lt"/>
                  <a:hlinkClick r:id="rId4">
                    <a:extLst>
                      <a:ext uri="{A12FA001-AC4F-418D-AE19-62706E023703}">
                        <ahyp:hlinkClr xmlns:ahyp="http://schemas.microsoft.com/office/drawing/2018/hyperlinkcolor" val="tx"/>
                      </a:ext>
                    </a:extLst>
                  </a:hlinkClick>
                </a:rPr>
                <a:t>More info at KLASusers.com</a:t>
              </a:r>
              <a:endParaRPr lang="en-US" sz="2800" b="1" dirty="0">
                <a:solidFill>
                  <a:schemeClr val="accent3">
                    <a:lumMod val="20000"/>
                    <a:lumOff val="80000"/>
                  </a:schemeClr>
                </a:solidFill>
                <a:latin typeface="+mj-lt"/>
              </a:endParaRPr>
            </a:p>
          </p:txBody>
        </p:sp>
      </p:grpSp>
    </p:spTree>
    <p:extLst>
      <p:ext uri="{BB962C8B-B14F-4D97-AF65-F5344CB8AC3E}">
        <p14:creationId xmlns:p14="http://schemas.microsoft.com/office/powerpoint/2010/main" val="39233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c2025">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Custom 1">
      <a:majorFont>
        <a:latin typeface="Bahnschrift SemiCondensed"/>
        <a:ea typeface=""/>
        <a:cs typeface=""/>
      </a:majorFont>
      <a:minorFont>
        <a:latin typeface="Bahnschrift SemiBold SemiCond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80A274-0FF2-49C6-9E56-321DED1BC0F2}" vid="{D34E67D1-E0A5-48EE-B9A7-4A6A082ACFF0}"/>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2026Template</Template>
  <TotalTime>3553</TotalTime>
  <Words>879</Words>
  <Application>Microsoft Office PowerPoint</Application>
  <PresentationFormat>Widescreen</PresentationFormat>
  <Paragraphs>161</Paragraphs>
  <Slides>22</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Bahnschrift</vt:lpstr>
      <vt:lpstr>Bahnschrift SemiBold SemiConden</vt:lpstr>
      <vt:lpstr>Bahnschrift SemiCondensed</vt:lpstr>
      <vt:lpstr>Calibri</vt:lpstr>
      <vt:lpstr>uc2025</vt:lpstr>
      <vt:lpstr>New Features for IRC / IMC</vt:lpstr>
      <vt:lpstr>Agenda</vt:lpstr>
      <vt:lpstr>KLAS Core</vt:lpstr>
      <vt:lpstr>KeyCloak Integration</vt:lpstr>
      <vt:lpstr>KeyCloak Integration</vt:lpstr>
      <vt:lpstr>KeyCloak Integration : What to Know</vt:lpstr>
      <vt:lpstr>User Security &amp; Permissions</vt:lpstr>
      <vt:lpstr>Material Requests</vt:lpstr>
      <vt:lpstr>MR - Lines by Patron Role Report</vt:lpstr>
      <vt:lpstr>Students Served by District</vt:lpstr>
      <vt:lpstr>Students by District Output</vt:lpstr>
      <vt:lpstr>Items on Order by Teacher</vt:lpstr>
      <vt:lpstr>Items on Order output</vt:lpstr>
      <vt:lpstr>Patron</vt:lpstr>
      <vt:lpstr>Patron Census Notice</vt:lpstr>
      <vt:lpstr>WebOrder</vt:lpstr>
      <vt:lpstr>WebOrder Security Improvements</vt:lpstr>
      <vt:lpstr>Coming Soon…</vt:lpstr>
      <vt:lpstr>In-process</vt:lpstr>
      <vt:lpstr>In-process cont.</vt:lpstr>
      <vt:lpstr>Additional KeyCloak improvements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Patrick</dc:creator>
  <cp:lastModifiedBy>Katy Patrick</cp:lastModifiedBy>
  <cp:revision>13</cp:revision>
  <dcterms:created xsi:type="dcterms:W3CDTF">2026-04-29T15:04:46Z</dcterms:created>
  <dcterms:modified xsi:type="dcterms:W3CDTF">2026-05-12T13:32:30Z</dcterms:modified>
</cp:coreProperties>
</file>