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1" r:id="rId4"/>
    <p:sldId id="263" r:id="rId5"/>
    <p:sldId id="264" r:id="rId6"/>
    <p:sldId id="260" r:id="rId7"/>
    <p:sldId id="272" r:id="rId8"/>
    <p:sldId id="271" r:id="rId9"/>
    <p:sldId id="265" r:id="rId10"/>
    <p:sldId id="266" r:id="rId11"/>
    <p:sldId id="278" r:id="rId12"/>
    <p:sldId id="267" r:id="rId13"/>
    <p:sldId id="268" r:id="rId14"/>
    <p:sldId id="269" r:id="rId15"/>
    <p:sldId id="270" r:id="rId16"/>
    <p:sldId id="281" r:id="rId17"/>
    <p:sldId id="27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60A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46" autoAdjust="0"/>
  </p:normalViewPr>
  <p:slideViewPr>
    <p:cSldViewPr snapToGrid="0">
      <p:cViewPr varScale="1">
        <p:scale>
          <a:sx n="70" d="100"/>
          <a:sy n="70" d="100"/>
        </p:scale>
        <p:origin x="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8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CC4CEC-5D61-8825-8E36-E5CCA63EF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DF3D0-954F-FFE2-7C28-CD5B80040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20990-5D29-4AA5-85DE-83E5334A9AC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891B-1A21-2476-3D27-6CD3B8E7A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D761-BAD5-3233-161A-B53B1ACF7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B8D0-7B3E-4BF3-917F-FE227BF13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5F02-6467-4A54-BDD4-29AD47D9DD41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87786"/>
            <a:ext cx="5486400" cy="4113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BE81-CCC7-4E88-8CD9-3832BD3DC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a .</a:t>
            </a:r>
            <a:r>
              <a:rPr lang="en-US" dirty="0" err="1"/>
              <a:t>ico</a:t>
            </a:r>
            <a:r>
              <a:rPr lang="en-US" dirty="0"/>
              <a:t> file (or a small icon for us to convert) to ks7@klas.com</a:t>
            </a:r>
          </a:p>
          <a:p>
            <a:r>
              <a:rPr lang="en-US" dirty="0"/>
              <a:t>Your organization’s web team or whoever is in charge of branding can almost certainly provide you with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4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Authentication and session management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4809-4A0B-2ECF-E51F-EFE39018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893BB-3133-D8FD-68F6-AD6440B46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51981-1ADD-1CA3-12F0-A266A1666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AA28F-7F28-D163-87F7-F78727DBE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Built-in KLAS user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continue to be available for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security options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using </a:t>
            </a:r>
            <a:r>
              <a:rPr lang="en-US" dirty="0" err="1"/>
              <a:t>KeyCloak</a:t>
            </a:r>
            <a:r>
              <a:rPr lang="en-US" dirty="0"/>
              <a:t>, users will still be listed</a:t>
            </a:r>
          </a:p>
          <a:p>
            <a:r>
              <a:rPr lang="en-US" dirty="0" err="1"/>
              <a:t>KeyCloak</a:t>
            </a:r>
            <a:r>
              <a:rPr lang="en-US" dirty="0"/>
              <a:t> provides browser-based login with new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secure login to KLAS, support for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connect with your SSO </a:t>
            </a:r>
            <a:br>
              <a:rPr lang="en-US" dirty="0"/>
            </a:br>
            <a:r>
              <a:rPr lang="en-US" dirty="0"/>
              <a:t>identity provider</a:t>
            </a:r>
          </a:p>
          <a:p>
            <a:r>
              <a:rPr lang="en-US" dirty="0"/>
              <a:t>Opening KLAS will launch the browser log-in page: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KLAS Login Portal (</a:t>
            </a:r>
            <a:r>
              <a:rPr lang="en-US" dirty="0" err="1"/>
              <a:t>KLASport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your SSO (</a:t>
            </a:r>
            <a:r>
              <a:rPr lang="en-US" dirty="0" err="1"/>
              <a:t>JumpCloud</a:t>
            </a:r>
            <a:r>
              <a:rPr lang="en-US" dirty="0"/>
              <a:t>, Microsoft Entra ID, Google Workspace,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MFA = Multi-factor Authentication</a:t>
            </a:r>
          </a:p>
          <a:p>
            <a:r>
              <a:rPr lang="en-US" dirty="0"/>
              <a:t>SSO = Single Sign-on</a:t>
            </a:r>
          </a:p>
          <a:p>
            <a:endParaRPr lang="en-US" dirty="0"/>
          </a:p>
          <a:p>
            <a:r>
              <a:rPr lang="en-US" dirty="0"/>
              <a:t>https://klasusers.com/klas-news/klas-single-sign-on-support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https://klasusers.com/klas-news/klas-single-sign-on-support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KS - Change Password - Password change induced by expired password allowing login on cancel - Issue #KLAS-3544</a:t>
            </a:r>
          </a:p>
          <a:p>
            <a:r>
              <a:rPr lang="en-US" dirty="0"/>
              <a:t>KS - Security Structure - Create Security Structure for Several Functions  - Issue #KLAS-3539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7.8.32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https://klasusers.com/klas-news/wcag-2-1-compliance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1BE81-CCC7-4E88-8CD9-3832BD3DCA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F1F-5914-01FF-6D63-3505F0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3A15-50F7-42B2-947E-1576A2B51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4947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Bahnschrift SemiBold SemiConden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4C28-2B5E-4460-7CC6-914B7056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F5B55-F486-4DEF-85FE-9C98A335F135}" type="datetimeFigureOut">
              <a:rPr lang="en-US" smtClean="0"/>
              <a:pPr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F362-E260-9E78-176E-FE29A23F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5217-6FC2-074F-A87D-53B8542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322C31-E30E-9FC2-F05B-CAA90563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13174" r="88125" b="12541"/>
          <a:stretch/>
        </p:blipFill>
        <p:spPr>
          <a:xfrm>
            <a:off x="337457" y="962705"/>
            <a:ext cx="1001486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13FA-DEE2-F031-A7A8-57689006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F534-F63A-1337-4E55-3DFD52CC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99149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DBE8C-6970-17A9-486A-9ADB0297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49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02A2-24D3-5B9A-2381-B713F1FC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2DBC7-9A13-295A-22EF-988DB3D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F79D-CD25-A3CA-3231-38EBB008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ACF5-D46B-08AB-D387-32EEA4AA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EB21-904E-CE8D-0B0F-8F2D96EEC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457201"/>
            <a:ext cx="7193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CA76D-5C8E-B786-F78F-8A13DF17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BBC9-3369-C6BF-11B6-DBFA844B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BD2AC-1946-E394-7C3D-28E61363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AA6A-9B91-73DD-BECE-8BF7C030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D5D-3CFE-E6ED-8167-039D0C0F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62AB7-702E-45EA-966C-CCEA4C6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C6247-61BF-78B0-BED0-74840B4B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E1829-2739-F14C-4F10-6C3D3BD9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62854-0538-81D3-C765-F6AC10A6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6F87-B205-C9DE-9D5F-44EB0D91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9A93A-6222-DD6F-8242-12BDFFE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C36B3D-AD1B-262A-3E89-BBFC2BF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207781-CADC-E7EA-8254-F2346CED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004"/>
            <a:ext cx="10515599" cy="466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D6E4F-51BF-A783-552A-AD2FC016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13174" r="1697" b="12222"/>
          <a:stretch/>
        </p:blipFill>
        <p:spPr>
          <a:xfrm rot="234394">
            <a:off x="7940930" y="522341"/>
            <a:ext cx="4789715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AF30C-C3E2-27CB-5088-13651DE74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08284" y="5371646"/>
            <a:ext cx="5236029" cy="11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2EC-C04F-507D-1CFB-C4741B54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31EE-451C-539E-9172-A6D9C5A54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4C97D-9526-68F8-4494-407CC291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F8E9-B73B-3B09-0343-9F117B98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8B2F-BB24-2E92-7CD5-0A5E19C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C2D94-7DAD-96B8-3D3B-DEACAB72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1278"/>
            <a:ext cx="10515600" cy="198507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839A3-6CEA-90C4-2155-FA260615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45F8E-DE83-7DD0-26B1-749503EE8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34155" r="44285" b="37415"/>
          <a:stretch/>
        </p:blipFill>
        <p:spPr>
          <a:xfrm>
            <a:off x="1665513" y="2743200"/>
            <a:ext cx="5576079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C537-E178-A232-62CA-9173135B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EE94-C10D-2CC6-04FC-D2808B5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F2AE-2FC3-EE57-D318-132A72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BD4-A8AC-B325-074D-CDB8C7BD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CF1C2-9EEA-9A7A-D2AD-EE5FA4406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t="38710" r="35000" b="36667"/>
          <a:stretch/>
        </p:blipFill>
        <p:spPr>
          <a:xfrm>
            <a:off x="4376057" y="3209925"/>
            <a:ext cx="3635830" cy="1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1F50-8F88-5844-47CA-7617B65D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5C33-72EA-9CCB-FE0B-1C1152C4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D636A-A571-EA08-4508-1D801F07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65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EF862-FB81-33F4-8B47-8DBD3B3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8C0D1-3766-3333-A3DA-6DA9F891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1697-0850-2B46-8066-E7481B0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1096-365E-2184-1780-17D69A04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865A-3379-A7C6-5971-1D9FA309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1B1D3-5841-E0B3-2114-0682F47E4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D9602-98B2-A5E1-DDEC-B07C4F18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E8DE-DC0D-C4A4-FB42-F5F62273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4017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D825D-67FC-1C00-D24B-79FAFA36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94CE6-55A4-C362-B4A6-EFDEA7DE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C3A4A-3485-A12B-6432-9E6ECD68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7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1CE56-1E14-7356-5765-9DB43EA1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5B55-F486-4DEF-85FE-9C98A335F135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F6A1F-EA42-9E48-97C8-A9EF447D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6110-99F0-C763-B476-10B79A9D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A9D66-D340-8608-25D0-3D9149BDD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71429" r="43305" b="12222"/>
          <a:stretch/>
        </p:blipFill>
        <p:spPr>
          <a:xfrm>
            <a:off x="-335999" y="5380985"/>
            <a:ext cx="5236029" cy="112123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0689FD-4929-BC57-171A-62CABDA78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595" y="501650"/>
            <a:ext cx="11329639" cy="5531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9CC80-D7D7-5EF0-D876-0986FF417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315" r="48042" b="68193"/>
          <a:stretch/>
        </p:blipFill>
        <p:spPr>
          <a:xfrm rot="1134225">
            <a:off x="8108414" y="-181396"/>
            <a:ext cx="4505899" cy="16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4F6EF-6282-E8A4-0470-538FB5E2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2FE44-7AB1-D0EE-F73C-B349D1C4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6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66B7-7069-5620-B1E0-9903E5434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5B55-F486-4DEF-85FE-9C98A335F135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2200-B2F9-9C1B-30FB-F3E2299A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1516-734D-18E1-84B8-E14E88F0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A252-E75A-4E85-B12C-E014FC1E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3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  <p:sldLayoutId id="2147483737" r:id="rId10"/>
    <p:sldLayoutId id="2147483738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small" baseline="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asusers.com/klas-news/wcag-2-1-compli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lasusers.com/klas-news/klas-single-sign-on-suppor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1EF1-F6C1-28BD-9AD1-D724E1129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Features</a:t>
            </a:r>
            <a:br>
              <a:rPr lang="en-US" dirty="0"/>
            </a:br>
            <a:r>
              <a:rPr lang="en-US" sz="5400" dirty="0"/>
              <a:t>for LBPD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C13B2-2CA7-51F4-740E-B558F5708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Katy Patrick – Technical Writer, </a:t>
            </a:r>
            <a:br>
              <a:rPr lang="en-US" dirty="0"/>
            </a:br>
            <a:r>
              <a:rPr lang="en-US" dirty="0"/>
              <a:t>Keystone Systems</a:t>
            </a:r>
          </a:p>
        </p:txBody>
      </p:sp>
      <p:pic>
        <p:nvPicPr>
          <p:cNvPr id="4" name="Picture 3" descr="KLAS Users logo">
            <a:extLst>
              <a:ext uri="{FF2B5EF4-FFF2-40B4-BE49-F238E27FC236}">
                <a16:creationId xmlns:a16="http://schemas.microsoft.com/office/drawing/2014/main" id="{BF1F0AD9-4B2F-40CF-7D0E-7FAB5EEF6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720865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FEB5-F45E-9AD3-3141-47AB5632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WebOPAC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07-CFB3-BD19-AEC6-8177F34B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&amp; Accessibility Fixes, Improvements</a:t>
            </a:r>
          </a:p>
        </p:txBody>
      </p:sp>
    </p:spTree>
    <p:extLst>
      <p:ext uri="{BB962C8B-B14F-4D97-AF65-F5344CB8AC3E}">
        <p14:creationId xmlns:p14="http://schemas.microsoft.com/office/powerpoint/2010/main" val="336891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ABE6-55CE-EEBF-4C82-C9D37015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WebOPAC</a:t>
            </a:r>
            <a:r>
              <a:rPr lang="en-US" dirty="0"/>
              <a:t> Security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5ADB-7530-F2DE-EFFB-1607FB4D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be embedded in an </a:t>
            </a:r>
            <a:r>
              <a:rPr lang="en-US" dirty="0" err="1"/>
              <a:t>iFrame</a:t>
            </a:r>
            <a:r>
              <a:rPr lang="en-US" dirty="0"/>
              <a:t> without custom setting to allow an approved “ancestor”</a:t>
            </a:r>
          </a:p>
          <a:p>
            <a:r>
              <a:rPr lang="en-US" dirty="0"/>
              <a:t>New Session ID set for each log-in to prevent session fixation</a:t>
            </a:r>
          </a:p>
        </p:txBody>
      </p:sp>
    </p:spTree>
    <p:extLst>
      <p:ext uri="{BB962C8B-B14F-4D97-AF65-F5344CB8AC3E}">
        <p14:creationId xmlns:p14="http://schemas.microsoft.com/office/powerpoint/2010/main" val="24695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BFCC-0F50-35E8-1024-090FC2B9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WebOPAC</a:t>
            </a:r>
            <a:r>
              <a:rPr lang="en-US" dirty="0"/>
              <a:t> </a:t>
            </a:r>
            <a:r>
              <a:rPr lang="en-US" dirty="0" err="1"/>
              <a:t>Accessiblity</a:t>
            </a:r>
            <a:r>
              <a:rPr lang="en-US" dirty="0"/>
              <a:t>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17A5F-CE2C-F11D-C278-B2319DD6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for WCAG 2.1 compliance</a:t>
            </a:r>
          </a:p>
          <a:p>
            <a:pPr lvl="1"/>
            <a:r>
              <a:rPr lang="en-US" dirty="0"/>
              <a:t>Filling in missing labels</a:t>
            </a:r>
          </a:p>
          <a:p>
            <a:pPr lvl="1"/>
            <a:r>
              <a:rPr lang="en-US" dirty="0"/>
              <a:t>Fixing labels which stopped functioning reliably</a:t>
            </a:r>
          </a:p>
          <a:p>
            <a:pPr lvl="1"/>
            <a:r>
              <a:rPr lang="en-US" dirty="0"/>
              <a:t>Adjusting heading hierarchies </a:t>
            </a:r>
          </a:p>
          <a:p>
            <a:pPr lvl="1"/>
            <a:r>
              <a:rPr lang="en-US" dirty="0"/>
              <a:t>“Skip to Main Content” link</a:t>
            </a:r>
          </a:p>
          <a:p>
            <a:pPr lvl="1"/>
            <a:r>
              <a:rPr lang="en-US" dirty="0"/>
              <a:t>Implementation of ARIA regions</a:t>
            </a:r>
          </a:p>
          <a:p>
            <a:pPr lvl="1"/>
            <a:r>
              <a:rPr lang="en-US" dirty="0"/>
              <a:t>Responsive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4150F-D51B-4382-1D68-A9FA3FF43539}"/>
              </a:ext>
            </a:extLst>
          </p:cNvPr>
          <p:cNvSpPr txBox="1"/>
          <p:nvPr/>
        </p:nvSpPr>
        <p:spPr>
          <a:xfrm>
            <a:off x="6178026" y="5677692"/>
            <a:ext cx="430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at KLASusers.com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28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FC80-C49D-820D-3DCB-D4E7FF22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WebOPAC</a:t>
            </a:r>
            <a:r>
              <a:rPr lang="en-US" dirty="0"/>
              <a:t> : </a:t>
            </a:r>
            <a:r>
              <a:rPr lang="en-US" dirty="0" err="1"/>
              <a:t>FavIcon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82E4-F43D-1A85-47A4-3D44E706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favicon helps identify your OPAC’s browser tab </a:t>
            </a:r>
            <a:br>
              <a:rPr lang="en-US" dirty="0"/>
            </a:br>
            <a:r>
              <a:rPr lang="en-US" dirty="0"/>
              <a:t>&amp; assures folks that it’s “really you”</a:t>
            </a:r>
          </a:p>
        </p:txBody>
      </p:sp>
      <p:pic>
        <p:nvPicPr>
          <p:cNvPr id="9" name="Picture 8" descr="A browser with tabs open for KLAS.com, KLASusers.com, and the demo OPAC. The first two have matching keystone logos leading the site title in the browser tab; the third has a smiley face.">
            <a:extLst>
              <a:ext uri="{FF2B5EF4-FFF2-40B4-BE49-F238E27FC236}">
                <a16:creationId xmlns:a16="http://schemas.microsoft.com/office/drawing/2014/main" id="{D8163BDA-8657-C70E-84A7-9D04E69E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775"/>
          <a:stretch>
            <a:fillRect/>
          </a:stretch>
        </p:blipFill>
        <p:spPr>
          <a:xfrm>
            <a:off x="1196000" y="3323897"/>
            <a:ext cx="9800000" cy="3534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6F2B3AA-5AFC-5EC3-8DFA-16317CC3E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74957">
            <a:off x="1295976" y="3340296"/>
            <a:ext cx="341800" cy="3482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27935B-05BB-8123-8EA6-2E01E8D0B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78644">
            <a:off x="3550446" y="3340296"/>
            <a:ext cx="341800" cy="3482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8001B0-34C1-99D1-0E7B-54E3CE3DA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476">
            <a:off x="5834467" y="3340296"/>
            <a:ext cx="341800" cy="34826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F1BFF-76E0-DDCC-A811-238CD398C592}"/>
              </a:ext>
            </a:extLst>
          </p:cNvPr>
          <p:cNvSpPr txBox="1"/>
          <p:nvPr/>
        </p:nvSpPr>
        <p:spPr>
          <a:xfrm rot="662322">
            <a:off x="6246692" y="3516586"/>
            <a:ext cx="5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+mj-lt"/>
              </a:rPr>
              <a:t>?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0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661A-0E94-4CFE-6056-ECE4680B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EE94-9194-CD72-C0F6-038A9E854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75B63-5571-ACA1-B03F-ADC9B0937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51" y="5702635"/>
            <a:ext cx="5449714" cy="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703D-83BA-D2DA-9470-FF899BE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Partnership with NLS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C37B-C41D-02B4-4F3B-EBA43640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NLS Patron Activity Report</a:t>
            </a:r>
          </a:p>
          <a:p>
            <a:r>
              <a:rPr lang="en-US" dirty="0"/>
              <a:t>USPS intelligent mail barcodes</a:t>
            </a:r>
          </a:p>
          <a:p>
            <a:r>
              <a:rPr lang="en-US" dirty="0"/>
              <a:t>Online Application integration</a:t>
            </a:r>
          </a:p>
        </p:txBody>
      </p:sp>
    </p:spTree>
    <p:extLst>
      <p:ext uri="{BB962C8B-B14F-4D97-AF65-F5344CB8AC3E}">
        <p14:creationId xmlns:p14="http://schemas.microsoft.com/office/powerpoint/2010/main" val="184483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55F3-67F3-0F31-269B-D9CCB2CB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</a:t>
            </a:r>
            <a:r>
              <a:rPr lang="en-US" dirty="0" err="1"/>
              <a:t>KeyCloak</a:t>
            </a:r>
            <a:r>
              <a:rPr lang="en-US" dirty="0"/>
              <a:t>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0469-9488-465E-950A-C55DCBBF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“last active” time (not just “last ping”)</a:t>
            </a:r>
          </a:p>
          <a:p>
            <a:r>
              <a:rPr lang="en-US" dirty="0"/>
              <a:t>Automatically log out users after a period of inactivity</a:t>
            </a:r>
          </a:p>
          <a:p>
            <a:r>
              <a:rPr lang="en-US" dirty="0"/>
              <a:t>Ability to terminate a user session from the authentication server</a:t>
            </a:r>
          </a:p>
          <a:p>
            <a:r>
              <a:rPr lang="en-US" dirty="0"/>
              <a:t>Keystone staff SSO</a:t>
            </a:r>
          </a:p>
        </p:txBody>
      </p:sp>
    </p:spTree>
    <p:extLst>
      <p:ext uri="{BB962C8B-B14F-4D97-AF65-F5344CB8AC3E}">
        <p14:creationId xmlns:p14="http://schemas.microsoft.com/office/powerpoint/2010/main" val="418279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9718-86FE-D5E6-2BB9-DE3FDB01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In-process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9337-D4CA-E93E-6407-8D8F305F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Audit Data report (who changed what, when)</a:t>
            </a:r>
          </a:p>
          <a:p>
            <a:r>
              <a:rPr lang="en-US" dirty="0"/>
              <a:t>Continued </a:t>
            </a:r>
            <a:r>
              <a:rPr lang="en-US" dirty="0" err="1"/>
              <a:t>WebOPAC</a:t>
            </a:r>
            <a:r>
              <a:rPr lang="en-US" dirty="0"/>
              <a:t> enhancements</a:t>
            </a:r>
          </a:p>
          <a:p>
            <a:pPr lvl="1"/>
            <a:r>
              <a:rPr lang="en-US" dirty="0"/>
              <a:t>Library Alert insertion points on log-in screens</a:t>
            </a:r>
          </a:p>
        </p:txBody>
      </p:sp>
    </p:spTree>
    <p:extLst>
      <p:ext uri="{BB962C8B-B14F-4D97-AF65-F5344CB8AC3E}">
        <p14:creationId xmlns:p14="http://schemas.microsoft.com/office/powerpoint/2010/main" val="258314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0839-DD0B-F55A-5C43-8C25A654EA8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0800" dir="16200000" rotWithShape="0">
              <a:schemeClr val="accent2"/>
            </a:outerShdw>
          </a:effectLst>
        </p:spPr>
        <p:txBody>
          <a:bodyPr/>
          <a:lstStyle/>
          <a:p>
            <a:r>
              <a:rPr lang="en-US" sz="6600" cap="small" dirty="0">
                <a:latin typeface="Bahnschrift" panose="020B0502040204020203" pitchFamily="34" charset="0"/>
              </a:rPr>
              <a:t>Questions </a:t>
            </a:r>
            <a:r>
              <a:rPr lang="en-US" sz="4800" cap="small" dirty="0">
                <a:latin typeface="Bahnschrift" panose="020B0502040204020203" pitchFamily="34" charset="0"/>
              </a:rPr>
              <a:t>&amp; </a:t>
            </a:r>
            <a:r>
              <a:rPr lang="en-US" sz="6600" cap="small" dirty="0">
                <a:latin typeface="Bahnschrift" panose="020B0502040204020203" pitchFamily="34" charset="0"/>
              </a:rPr>
              <a:t>Answers</a:t>
            </a:r>
            <a:endParaRPr lang="en-US" cap="small" dirty="0">
              <a:latin typeface="Bahnschrift" panose="020B0502040204020203" pitchFamily="34" charset="0"/>
            </a:endParaRPr>
          </a:p>
        </p:txBody>
      </p:sp>
      <p:pic>
        <p:nvPicPr>
          <p:cNvPr id="3" name="Picture 2" descr="KLAS Users logo">
            <a:extLst>
              <a:ext uri="{FF2B5EF4-FFF2-40B4-BE49-F238E27FC236}">
                <a16:creationId xmlns:a16="http://schemas.microsoft.com/office/drawing/2014/main" id="{1ABD034B-4603-0F25-6030-CADFD886A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720865"/>
            <a:ext cx="3701143" cy="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E00DC-F05F-CA4F-D12A-16F316B5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9FD4F9-2261-BD21-675D-55E9042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04"/>
            <a:ext cx="9443224" cy="4665346"/>
          </a:xfrm>
        </p:spPr>
        <p:txBody>
          <a:bodyPr>
            <a:normAutofit/>
          </a:bodyPr>
          <a:lstStyle/>
          <a:p>
            <a:r>
              <a:rPr lang="en-US" dirty="0"/>
              <a:t>KLAS Core</a:t>
            </a:r>
          </a:p>
          <a:p>
            <a:r>
              <a:rPr lang="en-US" dirty="0"/>
              <a:t>Patron</a:t>
            </a:r>
          </a:p>
          <a:p>
            <a:r>
              <a:rPr lang="en-US" dirty="0" err="1"/>
              <a:t>WebOPAC</a:t>
            </a:r>
            <a:endParaRPr lang="en-US" dirty="0"/>
          </a:p>
          <a:p>
            <a:r>
              <a:rPr lang="en-US" dirty="0"/>
              <a:t>Coming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46D03-B570-B27B-7C55-67F9CA7A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5B2B-B8C1-F576-EA65-E43FE008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75E0-94BD-2D6A-FA9A-4772D6A1D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/>
              <a:t>KeyCloak</a:t>
            </a:r>
            <a:r>
              <a:rPr lang="en-US" dirty="0"/>
              <a:t> Integration for SSO and/or MFA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User Security &amp; Permissions update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of a security shield.">
            <a:extLst>
              <a:ext uri="{FF2B5EF4-FFF2-40B4-BE49-F238E27FC236}">
                <a16:creationId xmlns:a16="http://schemas.microsoft.com/office/drawing/2014/main" id="{536FF3FB-BF7F-9D7A-6532-B37C3ED23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2" t="2857" r="52471" b="60600"/>
          <a:stretch>
            <a:fillRect/>
          </a:stretch>
        </p:blipFill>
        <p:spPr>
          <a:xfrm>
            <a:off x="5143402" y="2175933"/>
            <a:ext cx="2428579" cy="2506133"/>
          </a:xfrm>
          <a:prstGeom prst="rect">
            <a:avLst/>
          </a:prstGeom>
          <a:effectLst>
            <a:glow rad="101600">
              <a:schemeClr val="accent6">
                <a:satMod val="175000"/>
                <a:alpha val="2000"/>
              </a:schemeClr>
            </a:glo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E217B16-41DF-9A8F-09E3-9CC79B6AC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55437" y="2991116"/>
            <a:ext cx="1087965" cy="437884"/>
          </a:xfrm>
          <a:prstGeom prst="straightConnector1">
            <a:avLst/>
          </a:prstGeom>
          <a:ln w="57150">
            <a:solidFill>
              <a:srgbClr val="06A60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A3E18E-A913-3393-5BF4-519ED53FE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388772" y="2953408"/>
            <a:ext cx="1425301" cy="475591"/>
          </a:xfrm>
          <a:prstGeom prst="straightConnector1">
            <a:avLst/>
          </a:prstGeom>
          <a:ln w="57150">
            <a:solidFill>
              <a:srgbClr val="06A60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15DCC6-ADAE-B045-8EFD-E36BAB8758EE}"/>
              </a:ext>
            </a:extLst>
          </p:cNvPr>
          <p:cNvSpPr txBox="1"/>
          <p:nvPr/>
        </p:nvSpPr>
        <p:spPr>
          <a:xfrm>
            <a:off x="8305016" y="4223208"/>
            <a:ext cx="3634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KLAS will launch the browser log-in page: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KLAS Login Portal (</a:t>
            </a:r>
            <a:r>
              <a:rPr lang="en-US" dirty="0" err="1"/>
              <a:t>KLASport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your SSO (</a:t>
            </a:r>
            <a:r>
              <a:rPr lang="en-US" dirty="0" err="1"/>
              <a:t>JumpCloud</a:t>
            </a:r>
            <a:r>
              <a:rPr lang="en-US" dirty="0"/>
              <a:t>, Microsoft Entra ID, Google Workspace,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3E102-EAEE-F8DA-34AF-D3ECE80E72B5}"/>
              </a:ext>
            </a:extLst>
          </p:cNvPr>
          <p:cNvSpPr txBox="1"/>
          <p:nvPr/>
        </p:nvSpPr>
        <p:spPr>
          <a:xfrm>
            <a:off x="4585500" y="4682066"/>
            <a:ext cx="3285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KeyCloak</a:t>
            </a:r>
            <a:r>
              <a:rPr lang="en-US" dirty="0"/>
              <a:t> provides browser-based login with new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secure login to KLAS, support for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connect with your SSO </a:t>
            </a:r>
            <a:br>
              <a:rPr lang="en-US" dirty="0"/>
            </a:br>
            <a:r>
              <a:rPr lang="en-US" dirty="0"/>
              <a:t>identity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91A05-C7AD-1CC2-D7D8-169226A546C5}"/>
              </a:ext>
            </a:extLst>
          </p:cNvPr>
          <p:cNvSpPr txBox="1"/>
          <p:nvPr/>
        </p:nvSpPr>
        <p:spPr>
          <a:xfrm>
            <a:off x="511056" y="4223208"/>
            <a:ext cx="354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Built-in KLAS user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continue to be available for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security options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using </a:t>
            </a:r>
            <a:r>
              <a:rPr lang="en-US" dirty="0" err="1"/>
              <a:t>KeyCloak</a:t>
            </a:r>
            <a:r>
              <a:rPr lang="en-US" dirty="0"/>
              <a:t>, users will still be listed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B74AC-EB59-9C8E-DBFB-3B1AA38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KeyCloak</a:t>
            </a:r>
            <a:r>
              <a:rPr lang="en-US" dirty="0"/>
              <a:t> Integration</a:t>
            </a:r>
          </a:p>
        </p:txBody>
      </p:sp>
      <p:pic>
        <p:nvPicPr>
          <p:cNvPr id="6" name="Picture 5" descr="A mock-up of a browser-based KLAS log-in screen. Under the KLAS logo are fields for Username and Password, a sign in button, then a couple of buttons for alternate log-in options.">
            <a:extLst>
              <a:ext uri="{FF2B5EF4-FFF2-40B4-BE49-F238E27FC236}">
                <a16:creationId xmlns:a16="http://schemas.microsoft.com/office/drawing/2014/main" id="{22C43E71-D91D-9403-EB78-D4FD20F343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53" t="1110" r="3963" b="5324"/>
          <a:stretch>
            <a:fillRect/>
          </a:stretch>
        </p:blipFill>
        <p:spPr>
          <a:xfrm>
            <a:off x="6272851" y="1535801"/>
            <a:ext cx="5377283" cy="4543265"/>
          </a:xfrm>
          <a:prstGeom prst="rect">
            <a:avLst/>
          </a:prstGeom>
        </p:spPr>
      </p:pic>
      <p:pic>
        <p:nvPicPr>
          <p:cNvPr id="4" name="Picture 3" descr="Security Control screenshot, showing the current interface for user management, password resets, and security settings.">
            <a:extLst>
              <a:ext uri="{FF2B5EF4-FFF2-40B4-BE49-F238E27FC236}">
                <a16:creationId xmlns:a16="http://schemas.microsoft.com/office/drawing/2014/main" id="{1F726050-4B48-F0DB-5D59-2282612B1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1535801"/>
            <a:ext cx="7130656" cy="4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2226 -0.119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9765 -0.124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453057-B709-668E-D848-84062B49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ipart of a security shield.">
            <a:extLst>
              <a:ext uri="{FF2B5EF4-FFF2-40B4-BE49-F238E27FC236}">
                <a16:creationId xmlns:a16="http://schemas.microsoft.com/office/drawing/2014/main" id="{7B6F13D2-0C7E-8786-8D97-4FA724ED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2" t="2857" r="52471" b="60600"/>
          <a:stretch>
            <a:fillRect/>
          </a:stretch>
        </p:blipFill>
        <p:spPr>
          <a:xfrm>
            <a:off x="5143402" y="2175933"/>
            <a:ext cx="2428579" cy="2506133"/>
          </a:xfrm>
          <a:prstGeom prst="rect">
            <a:avLst/>
          </a:prstGeom>
          <a:effectLst>
            <a:glow rad="101600">
              <a:schemeClr val="accent6">
                <a:satMod val="175000"/>
                <a:alpha val="2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5FF64-6339-1304-149D-EC87629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KeyCloak</a:t>
            </a:r>
            <a:r>
              <a:rPr lang="en-US" dirty="0"/>
              <a:t> Integration</a:t>
            </a:r>
          </a:p>
        </p:txBody>
      </p:sp>
      <p:pic>
        <p:nvPicPr>
          <p:cNvPr id="6" name="Picture 5" descr="A mock-up of a browser-based KLAS log-in screen. Under the KLAS logo are fields for Username and Password, a sign in button, then a couple of buttons for alternate log-in options.">
            <a:extLst>
              <a:ext uri="{FF2B5EF4-FFF2-40B4-BE49-F238E27FC236}">
                <a16:creationId xmlns:a16="http://schemas.microsoft.com/office/drawing/2014/main" id="{B536CFE2-221D-FA1C-4846-A0690DA16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53" t="1110" r="3963" b="5324"/>
          <a:stretch>
            <a:fillRect/>
          </a:stretch>
        </p:blipFill>
        <p:spPr>
          <a:xfrm>
            <a:off x="8814073" y="1824265"/>
            <a:ext cx="2672800" cy="2258286"/>
          </a:xfrm>
          <a:prstGeom prst="rect">
            <a:avLst/>
          </a:prstGeom>
        </p:spPr>
      </p:pic>
      <p:pic>
        <p:nvPicPr>
          <p:cNvPr id="4" name="Picture 3" descr="Security Control screenshot, showing the current interface for user management, password resets, and security settings.">
            <a:extLst>
              <a:ext uri="{FF2B5EF4-FFF2-40B4-BE49-F238E27FC236}">
                <a16:creationId xmlns:a16="http://schemas.microsoft.com/office/drawing/2014/main" id="{D87BE951-3058-594A-EBF7-0EFEC2FF2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56" y="1861973"/>
            <a:ext cx="3544381" cy="2258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0E176F-3193-137F-879D-BBD730B2505A}"/>
              </a:ext>
            </a:extLst>
          </p:cNvPr>
          <p:cNvSpPr txBox="1"/>
          <p:nvPr/>
        </p:nvSpPr>
        <p:spPr>
          <a:xfrm>
            <a:off x="511056" y="4223208"/>
            <a:ext cx="354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Built-in KLAS user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continue to be available </a:t>
            </a:r>
            <a:br>
              <a:rPr lang="en-US" dirty="0"/>
            </a:br>
            <a:r>
              <a:rPr lang="en-US" dirty="0"/>
              <a:t>(for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security options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using </a:t>
            </a:r>
            <a:r>
              <a:rPr lang="en-US" dirty="0" err="1"/>
              <a:t>KeyCloak</a:t>
            </a:r>
            <a:r>
              <a:rPr lang="en-US" dirty="0"/>
              <a:t>, users will still be listed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E02E4-3FD2-E68B-9A54-71D6FCB6264D}"/>
              </a:ext>
            </a:extLst>
          </p:cNvPr>
          <p:cNvSpPr txBox="1"/>
          <p:nvPr/>
        </p:nvSpPr>
        <p:spPr>
          <a:xfrm>
            <a:off x="4585500" y="4682066"/>
            <a:ext cx="3285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KeyCloak</a:t>
            </a:r>
            <a:r>
              <a:rPr lang="en-US" dirty="0"/>
              <a:t> provides browser-based login with new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secure login to KLAS, support for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connect with your SSO </a:t>
            </a:r>
            <a:br>
              <a:rPr lang="en-US" dirty="0"/>
            </a:br>
            <a:r>
              <a:rPr lang="en-US" dirty="0"/>
              <a:t>identity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ED5CB-B41A-6DDA-6B18-70D3F45C9DB9}"/>
              </a:ext>
            </a:extLst>
          </p:cNvPr>
          <p:cNvSpPr txBox="1"/>
          <p:nvPr/>
        </p:nvSpPr>
        <p:spPr>
          <a:xfrm>
            <a:off x="8305016" y="4223208"/>
            <a:ext cx="3634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KLAS will launch the browser log-in page: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KLAS Login Portal (</a:t>
            </a:r>
            <a:r>
              <a:rPr lang="en-US" dirty="0" err="1"/>
              <a:t>KLASport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your SSO (</a:t>
            </a:r>
            <a:r>
              <a:rPr lang="en-US" dirty="0" err="1"/>
              <a:t>JumpCloud</a:t>
            </a:r>
            <a:r>
              <a:rPr lang="en-US" dirty="0"/>
              <a:t>, Microsoft Entra ID, Google Workspace,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9900F2-25C7-CA1D-6968-5DAA4815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4055437" y="2991116"/>
            <a:ext cx="1087965" cy="437884"/>
          </a:xfrm>
          <a:prstGeom prst="straightConnector1">
            <a:avLst/>
          </a:prstGeom>
          <a:ln w="57150">
            <a:solidFill>
              <a:srgbClr val="06A60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7BFFFF-E047-B8B4-994C-882169B87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388772" y="2953408"/>
            <a:ext cx="1425301" cy="475591"/>
          </a:xfrm>
          <a:prstGeom prst="straightConnector1">
            <a:avLst/>
          </a:prstGeom>
          <a:ln w="57150">
            <a:solidFill>
              <a:srgbClr val="06A60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48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2B35-F24C-5ED4-9CE0-888C8530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KeyCloak</a:t>
            </a:r>
            <a:r>
              <a:rPr lang="en-US" dirty="0"/>
              <a:t> Integration : What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3B8F6-EC0D-348C-BA1F-53203F8D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Limited release, gradual rollout</a:t>
            </a:r>
          </a:p>
          <a:p>
            <a:pPr lvl="1"/>
            <a:r>
              <a:rPr lang="en-US" dirty="0"/>
              <a:t>Some functions still in development</a:t>
            </a:r>
          </a:p>
          <a:p>
            <a:pPr lvl="1"/>
            <a:r>
              <a:rPr lang="en-US" dirty="0"/>
              <a:t>Field testing will result in improvements</a:t>
            </a:r>
          </a:p>
          <a:p>
            <a:r>
              <a:rPr lang="en-US" dirty="0"/>
              <a:t>Know your Identity Provider</a:t>
            </a:r>
          </a:p>
          <a:p>
            <a:pPr lvl="1"/>
            <a:r>
              <a:rPr lang="en-US" dirty="0"/>
              <a:t>For SSO, ask your IT</a:t>
            </a:r>
          </a:p>
          <a:p>
            <a:pPr lvl="1"/>
            <a:r>
              <a:rPr lang="en-US" dirty="0"/>
              <a:t>No SSO? Use </a:t>
            </a:r>
            <a:r>
              <a:rPr lang="en-US" dirty="0" err="1"/>
              <a:t>KLASport</a:t>
            </a:r>
            <a:r>
              <a:rPr lang="en-US" dirty="0"/>
              <a:t> for MFA or other advanced security features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CC3115-39F6-310D-7AEC-8C50984C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8026" y="5677692"/>
            <a:ext cx="5566713" cy="815183"/>
            <a:chOff x="6178026" y="5677692"/>
            <a:chExt cx="5566713" cy="8151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C5772B-5898-0E85-B59F-DC7A5E838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025" y="5719732"/>
              <a:ext cx="4833714" cy="7731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AB3905-449B-DAF6-6F12-6E258DD3F723}"/>
                </a:ext>
              </a:extLst>
            </p:cNvPr>
            <p:cNvSpPr txBox="1"/>
            <p:nvPr/>
          </p:nvSpPr>
          <p:spPr>
            <a:xfrm>
              <a:off x="6178026" y="5677692"/>
              <a:ext cx="430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More info at KLASusers.com</a:t>
              </a:r>
              <a:endPara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A96A-41CB-1F55-D718-8F2F50A7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Security &amp;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ABBA-9DD0-A8BF-276E-722D9A21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Password loophole closed</a:t>
            </a:r>
          </a:p>
          <a:p>
            <a:r>
              <a:rPr lang="en-US" dirty="0"/>
              <a:t>Newer functions added to the Security Structure</a:t>
            </a:r>
          </a:p>
          <a:p>
            <a:pPr lvl="1"/>
            <a:r>
              <a:rPr lang="en-US" dirty="0"/>
              <a:t>k7-ct Load External Titles File</a:t>
            </a:r>
          </a:p>
          <a:p>
            <a:pPr lvl="1"/>
            <a:r>
              <a:rPr lang="en-US" dirty="0"/>
              <a:t>k7-pa Add Service Queue function</a:t>
            </a:r>
          </a:p>
          <a:p>
            <a:pPr lvl="1"/>
            <a:r>
              <a:rPr lang="en-US" dirty="0"/>
              <a:t>k7-pa Batch Add Comment tool</a:t>
            </a:r>
          </a:p>
          <a:p>
            <a:pPr lvl="1"/>
            <a:r>
              <a:rPr lang="en-US" dirty="0"/>
              <a:t>k7-pa Reading History Opt-Out tool</a:t>
            </a:r>
          </a:p>
          <a:p>
            <a:pPr lvl="1"/>
            <a:r>
              <a:rPr lang="en-US" dirty="0"/>
              <a:t>k7-eq Restore Deleted Model tool</a:t>
            </a:r>
          </a:p>
        </p:txBody>
      </p:sp>
    </p:spTree>
    <p:extLst>
      <p:ext uri="{BB962C8B-B14F-4D97-AF65-F5344CB8AC3E}">
        <p14:creationId xmlns:p14="http://schemas.microsoft.com/office/powerpoint/2010/main" val="22932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818802-8D56-92E1-C90F-3FC0BCC1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8C8E8-0EAE-933E-0F2B-C6696CA86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Auto-Add Service Queues</a:t>
            </a:r>
          </a:p>
        </p:txBody>
      </p:sp>
    </p:spTree>
    <p:extLst>
      <p:ext uri="{BB962C8B-B14F-4D97-AF65-F5344CB8AC3E}">
        <p14:creationId xmlns:p14="http://schemas.microsoft.com/office/powerpoint/2010/main" val="67165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B686-8871-3B69-08B6-32A7D6FD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Auto-Add Service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EB40-1EA4-3A79-78A1-09E7AAE56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by Medium (your choice of DB, 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default values or enter custom</a:t>
            </a:r>
          </a:p>
          <a:p>
            <a:r>
              <a:rPr lang="en-US" dirty="0"/>
              <a:t>Reminder : new Medium profiles can also trigger subscriptions and/or Reserves</a:t>
            </a:r>
          </a:p>
          <a:p>
            <a:pPr lvl="1"/>
            <a:r>
              <a:rPr lang="en-US" dirty="0"/>
              <a:t>TBT medium, TBT Service Queue, TBT4 subscription</a:t>
            </a:r>
          </a:p>
          <a:p>
            <a:pPr lvl="1"/>
            <a:r>
              <a:rPr lang="en-US" dirty="0"/>
              <a:t>DS medium, DS Service Queue… Newsletter? </a:t>
            </a:r>
          </a:p>
        </p:txBody>
      </p:sp>
    </p:spTree>
    <p:extLst>
      <p:ext uri="{BB962C8B-B14F-4D97-AF65-F5344CB8AC3E}">
        <p14:creationId xmlns:p14="http://schemas.microsoft.com/office/powerpoint/2010/main" val="3923305889"/>
      </p:ext>
    </p:extLst>
  </p:cSld>
  <p:clrMapOvr>
    <a:masterClrMapping/>
  </p:clrMapOvr>
</p:sld>
</file>

<file path=ppt/theme/theme1.xml><?xml version="1.0" encoding="utf-8"?>
<a:theme xmlns:a="http://schemas.openxmlformats.org/drawingml/2006/main" name="uc2025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Custom 1">
      <a:majorFont>
        <a:latin typeface="Bahnschrift SemiCondensed"/>
        <a:ea typeface=""/>
        <a:cs typeface=""/>
      </a:majorFont>
      <a:minorFont>
        <a:latin typeface="Bahnschrift SemiBold SemiCond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80A274-0FF2-49C6-9E56-321DED1BC0F2}" vid="{D34E67D1-E0A5-48EE-B9A7-4A6A082ACFF0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24E3D"/>
      </a:dk2>
      <a:lt2>
        <a:srgbClr val="FFFFFF"/>
      </a:lt2>
      <a:accent1>
        <a:srgbClr val="024E3D"/>
      </a:accent1>
      <a:accent2>
        <a:srgbClr val="227C68"/>
      </a:accent2>
      <a:accent3>
        <a:srgbClr val="478977"/>
      </a:accent3>
      <a:accent4>
        <a:srgbClr val="F28030"/>
      </a:accent4>
      <a:accent5>
        <a:srgbClr val="A72626"/>
      </a:accent5>
      <a:accent6>
        <a:srgbClr val="000000"/>
      </a:accent6>
      <a:hlink>
        <a:srgbClr val="478977"/>
      </a:hlink>
      <a:folHlink>
        <a:srgbClr val="4789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2026Template</Template>
  <TotalTime>1517</TotalTime>
  <Words>739</Words>
  <Application>Microsoft Office PowerPoint</Application>
  <PresentationFormat>Widescreen</PresentationFormat>
  <Paragraphs>122</Paragraphs>
  <Slides>18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Bahnschrift</vt:lpstr>
      <vt:lpstr>Bahnschrift SemiBold SemiConden</vt:lpstr>
      <vt:lpstr>Bahnschrift SemiCondensed</vt:lpstr>
      <vt:lpstr>Calibri</vt:lpstr>
      <vt:lpstr>uc2025</vt:lpstr>
      <vt:lpstr>New Features for LBPD</vt:lpstr>
      <vt:lpstr>Agenda</vt:lpstr>
      <vt:lpstr>KLAS Core</vt:lpstr>
      <vt:lpstr>KeyCloak Integration</vt:lpstr>
      <vt:lpstr>KeyCloak Integration</vt:lpstr>
      <vt:lpstr>KeyCloak Integration : What to Know</vt:lpstr>
      <vt:lpstr>User Security &amp; Permissions</vt:lpstr>
      <vt:lpstr>Patron</vt:lpstr>
      <vt:lpstr>Auto-Add Service Queues</vt:lpstr>
      <vt:lpstr>WebOPAC</vt:lpstr>
      <vt:lpstr>WebOPAC Security Improvements</vt:lpstr>
      <vt:lpstr>WebOPAC Accessiblity Improvements</vt:lpstr>
      <vt:lpstr>WebOPAC : FavIcon</vt:lpstr>
      <vt:lpstr>Coming Soon…</vt:lpstr>
      <vt:lpstr>In Partnership with NLS</vt:lpstr>
      <vt:lpstr>Additional KeyCloak improvements</vt:lpstr>
      <vt:lpstr>Other In-process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Patrick</dc:creator>
  <cp:lastModifiedBy>Katy Patrick</cp:lastModifiedBy>
  <cp:revision>9</cp:revision>
  <dcterms:created xsi:type="dcterms:W3CDTF">2026-04-29T15:04:46Z</dcterms:created>
  <dcterms:modified xsi:type="dcterms:W3CDTF">2026-05-12T13:32:39Z</dcterms:modified>
</cp:coreProperties>
</file>