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61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76" r:id="rId12"/>
    <p:sldId id="278" r:id="rId13"/>
    <p:sldId id="279" r:id="rId14"/>
    <p:sldId id="280" r:id="rId15"/>
    <p:sldId id="271" r:id="rId16"/>
    <p:sldId id="277" r:id="rId17"/>
    <p:sldId id="281" r:id="rId18"/>
    <p:sldId id="272" r:id="rId19"/>
    <p:sldId id="273" r:id="rId20"/>
    <p:sldId id="274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6" autoAdjust="0"/>
    <p:restoredTop sz="96295" autoAdjust="0"/>
  </p:normalViewPr>
  <p:slideViewPr>
    <p:cSldViewPr snapToGrid="0">
      <p:cViewPr varScale="1">
        <p:scale>
          <a:sx n="88" d="100"/>
          <a:sy n="88" d="100"/>
        </p:scale>
        <p:origin x="84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983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CC4CEC-5D61-8825-8E36-E5CCA63EF7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DF3D0-954F-FFE2-7C28-CD5B80040F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20990-5D29-4AA5-85DE-83E5334A9AC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0891B-1A21-2476-3D27-6CD3B8E7A7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5D761-BAD5-3233-161A-B53B1ACF7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7B8D0-7B3E-4BF3-917F-FE227BF13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1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A5F02-6467-4A54-BDD4-29AD47D9DD4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30238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7786"/>
            <a:ext cx="5486400" cy="41132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1BE81-CCC7-4E88-8CD9-3832BD3DC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6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E81-CCC7-4E88-8CD9-3832BD3DCA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4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E81-CCC7-4E88-8CD9-3832BD3DCA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44809-4A0B-2ECF-E51F-EFE390181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893BB-3133-D8FD-68F6-AD6440B46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51981-1ADD-1CA3-12F0-A266A1666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AA28F-7F28-D163-87F7-F78727DBE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E81-CCC7-4E88-8CD9-3832BD3DCA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6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NLS network libraries use KLAS to provide service in 35 states plus the Virginia Beach area. Of these, 14 libraries are self-hosted and 24 are Keystone-hosted (some states have multiple network libraries). Dark green indicates self-hosted installations, while states in light green are Keystone-hosted.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E81-CCC7-4E88-8CD9-3832BD3DCA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6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DE3D6-63DE-09F2-196E-8174F712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A38C23-DD54-B8D5-ADF2-47136478E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4597D-8EBF-E383-87CD-72614C2BF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Instructional Resource and Materials Centers use KLAS to provide service in 18 states. Of these, 1 is self-hosted and 17 are Keystone-hosted. Dark green indicates self-hosted installations, while states in light green are Keystone-hosted. </a:t>
            </a:r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IRC is transitioning to Keystone Hosting, and SC IMC is in the process of installing KLAS.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50D3B-B55B-C52A-73CD-A85A4CAAD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E81-CCC7-4E88-8CD9-3832BD3DCA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60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1BE81-CCC7-4E88-8CD9-3832BD3DCA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2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9F1F-5914-01FF-6D63-3505F00A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B3A15-50F7-42B2-947E-1576A2B51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664947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Bahnschrift SemiBold SemiConden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4C28-2B5E-4460-7CC6-914B7056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AF5B55-F486-4DEF-85FE-9C98A335F135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5F362-E260-9E78-176E-FE29A23F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A5217-6FC2-074F-A87D-53B85429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322C31-E30E-9FC2-F05B-CAA905633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13174" r="88125" b="12541"/>
          <a:stretch/>
        </p:blipFill>
        <p:spPr>
          <a:xfrm>
            <a:off x="337457" y="962705"/>
            <a:ext cx="1001486" cy="50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0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013FA-DEE2-F031-A7A8-57689006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F534-F63A-1337-4E55-3DFD52CC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899149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DBE8C-6970-17A9-486A-9ADB02972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8949"/>
          </a:xfr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602A2-24D3-5B9A-2381-B713F1FC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2DBC7-9A13-295A-22EF-988DB3D2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2F79D-CD25-A3CA-3231-38EBB008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5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ACF5-D46B-08AB-D387-32EEA4AA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7EB21-904E-CE8D-0B0F-8F2D96EEC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72025" y="457201"/>
            <a:ext cx="7193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CA76D-5C8E-B786-F78F-8A13DF173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6BBC9-3369-C6BF-11B6-DBFA844B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BD2AC-1946-E394-7C3D-28E61363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5AA6A-9B91-73DD-BECE-8BF7C030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7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D5D-3CFE-E6ED-8167-039D0C0F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062AB7-702E-45EA-966C-CCEA4C6D9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C6247-61BF-78B0-BED0-74840B4B0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E1829-2739-F14C-4F10-6C3D3BD9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62854-0538-81D3-C765-F6AC10A66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A6F87-B205-C9DE-9D5F-44EB0D91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9A93A-6222-DD6F-8242-12BDFFE9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C36B3D-AD1B-262A-3E89-BBFC2BF2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07781-CADC-E7EA-8254-F2346CED9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1004"/>
            <a:ext cx="10515599" cy="4665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BD6E4F-51BF-A783-552A-AD2FC0168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8" t="13174" r="1697" b="12222"/>
          <a:stretch/>
        </p:blipFill>
        <p:spPr>
          <a:xfrm rot="234394">
            <a:off x="7940930" y="522341"/>
            <a:ext cx="4789715" cy="5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622EC-C04F-507D-1CFB-C4741B54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531EE-451C-539E-9172-A6D9C5A54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4C97D-9526-68F8-4494-407CC291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0F8E9-B73B-3B09-0343-9F117B98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78B2F-BB24-2E92-7CD5-0A5E19C6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AF30C-C3E2-27CB-5088-13651DE74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71429" r="43305" b="12222"/>
          <a:stretch/>
        </p:blipFill>
        <p:spPr>
          <a:xfrm>
            <a:off x="-308284" y="5371646"/>
            <a:ext cx="5236029" cy="11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622EC-C04F-507D-1CFB-C4741B54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531EE-451C-539E-9172-A6D9C5A54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4C97D-9526-68F8-4494-407CC291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0F8E9-B73B-3B09-0343-9F117B98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78B2F-BB24-2E92-7CD5-0A5E19C6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6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C537-E178-A232-62CA-9173135B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50018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C2D94-7DAD-96B8-3D3B-DEACAB721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71278"/>
            <a:ext cx="10515600" cy="198507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1EE94-C10D-2CC6-04FC-D2808B56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7F2AE-2FC3-EE57-D318-132A7263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F3BD4-A8AC-B325-074D-CDB8C7BD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839A3-6CEA-90C4-2155-FA260615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34155" r="44285" b="37415"/>
          <a:stretch/>
        </p:blipFill>
        <p:spPr>
          <a:xfrm>
            <a:off x="1665513" y="2743200"/>
            <a:ext cx="5576079" cy="2046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45F8E-DE83-7DD0-26B1-749503EE8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34155" r="44285" b="37415"/>
          <a:stretch/>
        </p:blipFill>
        <p:spPr>
          <a:xfrm>
            <a:off x="1665513" y="2743200"/>
            <a:ext cx="5576079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C537-E178-A232-62CA-9173135B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500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1EE94-C10D-2CC6-04FC-D2808B56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7F2AE-2FC3-EE57-D318-132A7263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F3BD4-A8AC-B325-074D-CDB8C7BD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BCF1C2-9EEA-9A7A-D2AD-EE5FA4406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8" t="38710" r="35000" b="36667"/>
          <a:stretch/>
        </p:blipFill>
        <p:spPr>
          <a:xfrm>
            <a:off x="4376057" y="3209925"/>
            <a:ext cx="3635830" cy="168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1F50-8F88-5844-47CA-7617B65D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5C33-72EA-9CCB-FE0B-1C1152C49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665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D636A-A571-EA08-4508-1D801F07B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665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EF862-FB81-33F4-8B47-8DBD3B3A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8C0D1-3766-3333-A3DA-6DA9F891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A1697-0850-2B46-8066-E7481B04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1096-365E-2184-1780-17D69A04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6865A-3379-A7C6-5971-1D9FA3096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65722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1B1D3-5841-E0B3-2114-0682F47E4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8388"/>
            <a:ext cx="5157787" cy="401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D9602-98B2-A5E1-DDEC-B07C4F184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5E8DE-DC0D-C4A4-FB42-F5F622736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8388"/>
            <a:ext cx="5183188" cy="401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D825D-67FC-1C00-D24B-79FAFA36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294CE6-55A4-C362-B4A6-EFDEA7DE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C3A4A-3485-A12B-6432-9E6ECD68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7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1CE56-1E14-7356-5765-9DB43EA1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5B55-F486-4DEF-85FE-9C98A335F13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4F6A1F-EA42-9E48-97C8-A9EF447D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86110-99F0-C763-B476-10B79A9D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A9D66-D340-8608-25D0-3D9149BDD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71429" r="43305" b="12222"/>
          <a:stretch/>
        </p:blipFill>
        <p:spPr>
          <a:xfrm>
            <a:off x="-335999" y="5380985"/>
            <a:ext cx="5236029" cy="112123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E0689FD-4929-BC57-171A-62CABDA781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595" y="501650"/>
            <a:ext cx="11329639" cy="55311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9CC80-D7D7-5EF0-D876-0986FF417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7315" r="48042" b="68193"/>
          <a:stretch/>
        </p:blipFill>
        <p:spPr>
          <a:xfrm rot="1134225">
            <a:off x="8108414" y="-181396"/>
            <a:ext cx="4505899" cy="16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9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4F6EF-6282-E8A4-0470-538FB5E2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2FE44-7AB1-D0EE-F73C-B349D1C4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665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266B7-7069-5620-B1E0-9903E5434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F5B55-F486-4DEF-85FE-9C98A335F135}" type="datetimeFigureOut">
              <a:rPr lang="en-US" smtClean="0"/>
              <a:t>5/13/2026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C2200-B2F9-9C1B-30FB-F3E2299AB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C1516-734D-18E1-84B8-E14E88F0B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8A252-E75A-4E85-B12C-E014FC1E2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33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6" r:id="rId9"/>
    <p:sldLayoutId id="2147483737" r:id="rId10"/>
    <p:sldLayoutId id="2147483738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small" baseline="0">
          <a:solidFill>
            <a:schemeClr val="tx1"/>
          </a:solidFill>
          <a:latin typeface="Bahnschrift Semi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Bahnschrift SemiBold SemiConden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Bahnschrift SemiCondensed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heic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heic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ks7@klas.com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keystone-systems" TargetMode="External"/><Relationship Id="rId2" Type="http://schemas.openxmlformats.org/officeDocument/2006/relationships/hyperlink" Target="https://www.facebook.com/KLASlibrarie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lasusers.com/klas-news/online-administrator-s-traini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1EF1-F6C1-28BD-9AD1-D724E11295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State of Keystone: </a:t>
            </a:r>
            <a:br>
              <a:rPr lang="en-US" dirty="0"/>
            </a:br>
            <a:r>
              <a:rPr lang="en-US" dirty="0"/>
              <a:t>Updates &amp; Highlights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1C13B2-2CA7-51F4-740E-B558F5708D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Burts, CEO, Keystone Systems</a:t>
            </a:r>
          </a:p>
          <a:p>
            <a:r>
              <a:rPr lang="en-US" dirty="0"/>
              <a:t>Andrea Ewing Callicutt, Director of Marketing, Sales &amp; Communications, Keystone Systems</a:t>
            </a:r>
          </a:p>
        </p:txBody>
      </p:sp>
    </p:spTree>
    <p:extLst>
      <p:ext uri="{BB962C8B-B14F-4D97-AF65-F5344CB8AC3E}">
        <p14:creationId xmlns:p14="http://schemas.microsoft.com/office/powerpoint/2010/main" val="1017301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E25-BBEF-0578-26CA-3B715D3D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04" y="0"/>
            <a:ext cx="10515600" cy="1325563"/>
          </a:xfrm>
        </p:spPr>
        <p:txBody>
          <a:bodyPr/>
          <a:lstStyle/>
          <a:p>
            <a:r>
              <a:rPr lang="en-US" dirty="0"/>
              <a:t>Current KLAS LBPD Installations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1719D0-9E17-7FBD-C488-9F56EA489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1" y="1143000"/>
            <a:ext cx="9839226" cy="57150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7510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72DC5-9E8F-2FE4-73AB-4A5CE6C1F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6DBF-1A2A-AD13-CF06-91BFD48BF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04" y="0"/>
            <a:ext cx="10515600" cy="1325563"/>
          </a:xfrm>
        </p:spPr>
        <p:txBody>
          <a:bodyPr/>
          <a:lstStyle/>
          <a:p>
            <a:r>
              <a:rPr lang="en-US" dirty="0"/>
              <a:t>Current KLAS IRC / IMC Installations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32C1D-083E-13E2-17EA-648735F6C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811" y="1143000"/>
            <a:ext cx="9839226" cy="57150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83982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93A57-A43E-92A0-F900-E67E185B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7EB4C-8ECB-E9BE-ED88-906E66A7A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Scribe Micro</a:t>
            </a:r>
          </a:p>
          <a:p>
            <a:pPr lvl="1"/>
            <a:r>
              <a:rPr lang="en-US" dirty="0"/>
              <a:t>Discussed at last (2025) Users’ Conference</a:t>
            </a:r>
          </a:p>
          <a:p>
            <a:pPr lvl="1"/>
            <a:r>
              <a:rPr lang="en-US" dirty="0"/>
              <a:t>Built in </a:t>
            </a:r>
            <a:r>
              <a:rPr lang="en-US" dirty="0" err="1"/>
              <a:t>Wifi</a:t>
            </a:r>
            <a:r>
              <a:rPr lang="en-US" dirty="0"/>
              <a:t>, camera barcode scanner, speaker</a:t>
            </a:r>
          </a:p>
          <a:p>
            <a:pPr lvl="1"/>
            <a:r>
              <a:rPr lang="en-US" dirty="0"/>
              <a:t>Intended for outreach, fairs, or taking on-site for Institutions </a:t>
            </a:r>
          </a:p>
          <a:p>
            <a:r>
              <a:rPr lang="en-US" dirty="0"/>
              <a:t>NLS Intelligent Barcodes</a:t>
            </a:r>
          </a:p>
          <a:p>
            <a:pPr lvl="1"/>
            <a:r>
              <a:rPr lang="en-US" dirty="0"/>
              <a:t>Item-level tracking by USPS</a:t>
            </a:r>
          </a:p>
          <a:p>
            <a:pPr lvl="1"/>
            <a:r>
              <a:rPr lang="en-US" dirty="0"/>
              <a:t>2D barcode</a:t>
            </a:r>
          </a:p>
        </p:txBody>
      </p:sp>
    </p:spTree>
    <p:extLst>
      <p:ext uri="{BB962C8B-B14F-4D97-AF65-F5344CB8AC3E}">
        <p14:creationId xmlns:p14="http://schemas.microsoft.com/office/powerpoint/2010/main" val="2721555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0402C-04C4-7475-62B7-A305BC880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Scribe Micro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7B623-161C-225D-C297-C236023B0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3" y="1973614"/>
            <a:ext cx="3497905" cy="4808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0CFA7-BBFE-66C6-0CBF-311F40C3A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19" y="1235027"/>
            <a:ext cx="3926057" cy="4387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4A38B-3E69-76AC-19DA-3B8F91FC5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51" b="89461" l="14354" r="75418">
                        <a14:foregroundMark x1="30782" y1="70897" x2="43235" y2="73080"/>
                        <a14:foregroundMark x1="43235" y1="73080" x2="32615" y2="74859"/>
                        <a14:foregroundMark x1="32615" y1="74859" x2="42264" y2="73969"/>
                        <a14:foregroundMark x1="42264" y1="73969" x2="32345" y2="72272"/>
                        <a14:foregroundMark x1="32345" y1="72272" x2="29272" y2="73727"/>
                        <a14:backgroundMark x1="25499" y1="52304" x2="32237" y2="47373"/>
                        <a14:backgroundMark x1="32237" y1="47373" x2="25337" y2="52061"/>
                        <a14:backgroundMark x1="25337" y1="52061" x2="26523" y2="52789"/>
                        <a14:backgroundMark x1="26307" y1="52789" x2="25499" y2="52789"/>
                        <a14:backgroundMark x1="25499" y1="52789" x2="24420" y2="52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1" t="42537" r="16949" b="5325"/>
          <a:stretch>
            <a:fillRect/>
          </a:stretch>
        </p:blipFill>
        <p:spPr>
          <a:xfrm>
            <a:off x="8404734" y="3429000"/>
            <a:ext cx="3926058" cy="357564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43A151-6211-E6E0-7968-397EAA83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82" y="164437"/>
            <a:ext cx="3907532" cy="2881312"/>
          </a:xfrm>
        </p:spPr>
      </p:pic>
    </p:spTree>
    <p:extLst>
      <p:ext uri="{BB962C8B-B14F-4D97-AF65-F5344CB8AC3E}">
        <p14:creationId xmlns:p14="http://schemas.microsoft.com/office/powerpoint/2010/main" val="238391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31AD-A177-6CF3-1773-4239733B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NLS/USPS - Intelligent Mail Barcode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2189B6-5B54-C02C-AE89-B44E4A0D0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681163"/>
            <a:ext cx="5921375" cy="657225"/>
          </a:xfrm>
        </p:spPr>
        <p:txBody>
          <a:bodyPr/>
          <a:lstStyle/>
          <a:p>
            <a:r>
              <a:rPr lang="en-US" sz="2800" dirty="0"/>
              <a:t>What does NLS intend it to look like?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DC68A-301B-2EBA-06D4-1B7E850EE7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9" y="2338388"/>
            <a:ext cx="4648958" cy="401796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9A5C13-1072-33A2-C5B1-3ACBD2B02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A8791B-FF74-0D0B-935C-BE270657E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4114" y="2338388"/>
            <a:ext cx="6411686" cy="40179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Outgoing information –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Duplication Barcode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Equipment Model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Date/batch/seq # of the card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Size of cartridge needed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Considerations of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Reprogramming of existing barcode scanners in the field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Orientation aids for non-visual staff</a:t>
            </a:r>
          </a:p>
        </p:txBody>
      </p:sp>
    </p:spTree>
    <p:extLst>
      <p:ext uri="{BB962C8B-B14F-4D97-AF65-F5344CB8AC3E}">
        <p14:creationId xmlns:p14="http://schemas.microsoft.com/office/powerpoint/2010/main" val="737409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C3F2-C07D-F54B-CC1E-B66034D5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Keystone Services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FECA5-36D7-726A-17C4-6DD15DB9C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2025 SSAE Certification Completed</a:t>
            </a:r>
          </a:p>
          <a:p>
            <a:pPr lvl="1"/>
            <a:r>
              <a:rPr lang="en-US" dirty="0"/>
              <a:t>Currently underway for 2026 SSAE audit</a:t>
            </a:r>
          </a:p>
          <a:p>
            <a:r>
              <a:rPr lang="en-US" dirty="0"/>
              <a:t>WCAG 2.1 Compliance</a:t>
            </a:r>
          </a:p>
          <a:p>
            <a:r>
              <a:rPr lang="en-US" dirty="0"/>
              <a:t>Working towards FIPS 140-3 compliance by Fall 2026</a:t>
            </a:r>
          </a:p>
        </p:txBody>
      </p:sp>
    </p:spTree>
    <p:extLst>
      <p:ext uri="{BB962C8B-B14F-4D97-AF65-F5344CB8AC3E}">
        <p14:creationId xmlns:p14="http://schemas.microsoft.com/office/powerpoint/2010/main" val="2005533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DCA71-2424-786C-F8FD-A0C53F97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10515600" cy="1325563"/>
          </a:xfrm>
        </p:spPr>
        <p:txBody>
          <a:bodyPr/>
          <a:lstStyle/>
          <a:p>
            <a:r>
              <a:rPr lang="en-US" dirty="0"/>
              <a:t>Services Updates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03093-4F1F-A5CF-01B1-A96E674F5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725"/>
            <a:ext cx="11353800" cy="4665662"/>
          </a:xfrm>
        </p:spPr>
        <p:txBody>
          <a:bodyPr/>
          <a:lstStyle/>
          <a:p>
            <a:r>
              <a:rPr lang="en-US" sz="3600" dirty="0"/>
              <a:t>WCAG 2.1 Compliance</a:t>
            </a:r>
          </a:p>
          <a:p>
            <a:pPr lvl="1"/>
            <a:r>
              <a:rPr lang="en-US" sz="3200" dirty="0"/>
              <a:t>Changes to WebOPAC to take advantage of browser improvements</a:t>
            </a:r>
          </a:p>
          <a:p>
            <a:pPr lvl="1"/>
            <a:r>
              <a:rPr lang="en-US" sz="3200" dirty="0"/>
              <a:t>Some changes required on the Library’s side</a:t>
            </a:r>
          </a:p>
          <a:p>
            <a:pPr lvl="2"/>
            <a:r>
              <a:rPr lang="en-US" sz="2800" dirty="0"/>
              <a:t>Style sheet.  Look and Feel</a:t>
            </a:r>
          </a:p>
          <a:p>
            <a:pPr lvl="1"/>
            <a:r>
              <a:rPr lang="en-US" sz="3200" dirty="0"/>
              <a:t>We are updating our VPAT accordingly</a:t>
            </a:r>
          </a:p>
          <a:p>
            <a:pPr lvl="1"/>
            <a:r>
              <a:rPr lang="en-US" sz="3200" dirty="0"/>
              <a:t>We have worked with a number of agencies to meet their WCAG compliance</a:t>
            </a:r>
          </a:p>
        </p:txBody>
      </p:sp>
    </p:spTree>
    <p:extLst>
      <p:ext uri="{BB962C8B-B14F-4D97-AF65-F5344CB8AC3E}">
        <p14:creationId xmlns:p14="http://schemas.microsoft.com/office/powerpoint/2010/main" val="3245674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3CE5-64C2-70EE-13E8-5F124329A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Updates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BE2FB-61C0-D108-5C0F-206497D78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FIPS 140-3</a:t>
            </a:r>
          </a:p>
          <a:p>
            <a:pPr lvl="1"/>
            <a:r>
              <a:rPr lang="en-US" sz="3200" dirty="0"/>
              <a:t>Federal Information Processing Standard Publication 140-3</a:t>
            </a:r>
          </a:p>
          <a:p>
            <a:pPr lvl="1"/>
            <a:r>
              <a:rPr lang="en-US" sz="3200" dirty="0"/>
              <a:t>Relates to encryption and security of data</a:t>
            </a:r>
          </a:p>
          <a:p>
            <a:pPr lvl="1"/>
            <a:r>
              <a:rPr lang="en-US" sz="3200" dirty="0"/>
              <a:t>Server side, workstation, and communications link components</a:t>
            </a:r>
          </a:p>
          <a:p>
            <a:pPr lvl="1"/>
            <a:r>
              <a:rPr lang="en-US" sz="3200" dirty="0"/>
              <a:t>Applies to regulations for both Federal and State agencies</a:t>
            </a:r>
          </a:p>
          <a:p>
            <a:pPr lvl="1"/>
            <a:r>
              <a:rPr lang="en-US" sz="3200" dirty="0"/>
              <a:t>Keystone will be rolling out support in our Hosting solution in Fall 2026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03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5467-82BC-FF6A-3A1C-2BA7834C7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Users’ Resources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A9E98A-04D6-4FE2-548E-657D3763C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KLASUsers.com</a:t>
            </a:r>
            <a:endParaRPr lang="en-US" sz="3200" dirty="0"/>
          </a:p>
          <a:p>
            <a:pPr lvl="1"/>
            <a:r>
              <a:rPr lang="en-US" sz="2600" dirty="0"/>
              <a:t>Email </a:t>
            </a:r>
            <a:r>
              <a:rPr lang="en-US" sz="2600" dirty="0">
                <a:solidFill>
                  <a:schemeClr val="bg2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ks7@klas.com</a:t>
            </a:r>
            <a:r>
              <a:rPr lang="en-US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600" dirty="0"/>
              <a:t>to request an account</a:t>
            </a:r>
          </a:p>
          <a:p>
            <a:pPr lvl="1"/>
            <a:r>
              <a:rPr lang="en-US" sz="2600" dirty="0"/>
              <a:t>Forums, Release Lists, MARC Records, Training Recordings, How-Tos, User Manuals, etc.</a:t>
            </a:r>
          </a:p>
          <a:p>
            <a:r>
              <a:rPr lang="en-US" sz="3200" dirty="0"/>
              <a:t>KLAS Users’ &amp; IRC User listserv</a:t>
            </a:r>
          </a:p>
          <a:p>
            <a:pPr lvl="1"/>
            <a:r>
              <a:rPr lang="en-US" sz="3000" dirty="0"/>
              <a:t>Email </a:t>
            </a:r>
            <a:r>
              <a:rPr lang="en-US" sz="3000" dirty="0">
                <a:solidFill>
                  <a:schemeClr val="bg2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ks7@klas.com</a:t>
            </a:r>
            <a:r>
              <a:rPr lang="en-US" sz="3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dirty="0"/>
              <a:t>to be subscribed</a:t>
            </a:r>
          </a:p>
          <a:p>
            <a:r>
              <a:rPr lang="en-US" sz="3200" dirty="0"/>
              <a:t>KLAS Users’ Conference &amp; </a:t>
            </a:r>
            <a:r>
              <a:rPr lang="en-US" sz="3200" dirty="0" err="1"/>
              <a:t>MiniConference</a:t>
            </a:r>
            <a:endParaRPr lang="en-US" sz="3200" dirty="0"/>
          </a:p>
          <a:p>
            <a:pPr lvl="1"/>
            <a:r>
              <a:rPr lang="en-US" sz="3000" dirty="0"/>
              <a:t>2027 – Hybrid Users’ Conference in Worcester, MA</a:t>
            </a:r>
          </a:p>
          <a:p>
            <a:pPr lvl="1"/>
            <a:r>
              <a:rPr lang="en-US" sz="3000" dirty="0"/>
              <a:t>2028 – Free, online </a:t>
            </a:r>
            <a:r>
              <a:rPr lang="en-US" sz="3000" dirty="0" err="1"/>
              <a:t>MiniConference</a:t>
            </a:r>
            <a:endParaRPr lang="en-US" sz="3000" dirty="0"/>
          </a:p>
          <a:p>
            <a:pPr lvl="1"/>
            <a:r>
              <a:rPr lang="en-US" sz="3000" dirty="0"/>
              <a:t>2029 – Hybrid Users’ Conference in Jackson, MS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7864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4080D-1978-9691-7D58-9929A4DC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78"/>
            <a:ext cx="10515600" cy="1325563"/>
          </a:xfrm>
        </p:spPr>
        <p:txBody>
          <a:bodyPr/>
          <a:lstStyle/>
          <a:p>
            <a:r>
              <a:rPr lang="en-US" dirty="0"/>
              <a:t>KLAS Users’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FB77-9F11-A146-EEEA-CAA0F8D0E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541"/>
            <a:ext cx="10515600" cy="4665662"/>
          </a:xfrm>
        </p:spPr>
        <p:txBody>
          <a:bodyPr/>
          <a:lstStyle/>
          <a:p>
            <a:r>
              <a:rPr lang="en-US" sz="3200" dirty="0"/>
              <a:t>Monthly User-led KLAS Administrator &amp; RA Open Forums</a:t>
            </a:r>
          </a:p>
          <a:p>
            <a:pPr lvl="1"/>
            <a:r>
              <a:rPr lang="en-US" sz="2800" dirty="0"/>
              <a:t>May 18 - Reader Advisors</a:t>
            </a:r>
          </a:p>
          <a:p>
            <a:pPr lvl="1"/>
            <a:r>
              <a:rPr lang="en-US" sz="2800" dirty="0"/>
              <a:t>May 19 – KLAS Admins</a:t>
            </a:r>
          </a:p>
          <a:p>
            <a:r>
              <a:rPr lang="en-US" sz="3200" dirty="0"/>
              <a:t>Keystone Webinars &amp; User-led Roundtables</a:t>
            </a:r>
          </a:p>
          <a:p>
            <a:r>
              <a:rPr lang="en-US" sz="3200" dirty="0"/>
              <a:t>Keystone’s Social Media </a:t>
            </a:r>
          </a:p>
          <a:p>
            <a:pPr lvl="1"/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en-US" sz="2800" dirty="0"/>
              <a:t> &amp; </a:t>
            </a: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3200" dirty="0">
                <a:hlinkClick r:id="rId4"/>
              </a:rPr>
              <a:t>2026 Online KLAS Administrator Training</a:t>
            </a:r>
            <a:endParaRPr lang="en-US" sz="3200" dirty="0"/>
          </a:p>
          <a:p>
            <a:pPr lvl="1"/>
            <a:r>
              <a:rPr lang="en-US" sz="2800" dirty="0"/>
              <a:t>June 8-11 &amp; September 14-17 – LBPD</a:t>
            </a:r>
          </a:p>
          <a:p>
            <a:pPr lvl="1"/>
            <a:r>
              <a:rPr lang="en-US" sz="2800" dirty="0"/>
              <a:t>November 2-5 – IRC / IMC</a:t>
            </a:r>
          </a:p>
          <a:p>
            <a:r>
              <a:rPr lang="en-US" sz="3200" dirty="0"/>
              <a:t>KLAS Users’ Group Meetings at NLS &amp; 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5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E00DC-F05F-CA4F-D12A-16F316B5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9FD4F9-2261-BD21-675D-55E90424C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004"/>
            <a:ext cx="9443224" cy="4665346"/>
          </a:xfrm>
        </p:spPr>
        <p:txBody>
          <a:bodyPr>
            <a:normAutofit/>
          </a:bodyPr>
          <a:lstStyle/>
          <a:p>
            <a:r>
              <a:rPr lang="en-US" dirty="0"/>
              <a:t>Keystone Staff</a:t>
            </a:r>
          </a:p>
          <a:p>
            <a:r>
              <a:rPr lang="en-US" dirty="0"/>
              <a:t>Keystone Customers</a:t>
            </a:r>
          </a:p>
          <a:p>
            <a:r>
              <a:rPr lang="en-US" dirty="0"/>
              <a:t>Keystone Services Updates</a:t>
            </a:r>
          </a:p>
          <a:p>
            <a:r>
              <a:rPr lang="en-US" dirty="0"/>
              <a:t>KLAS Development Updates</a:t>
            </a:r>
          </a:p>
          <a:p>
            <a:r>
              <a:rPr lang="en-US" dirty="0"/>
              <a:t>KLAS Users’ Resources</a:t>
            </a:r>
          </a:p>
        </p:txBody>
      </p:sp>
    </p:spTree>
    <p:extLst>
      <p:ext uri="{BB962C8B-B14F-4D97-AF65-F5344CB8AC3E}">
        <p14:creationId xmlns:p14="http://schemas.microsoft.com/office/powerpoint/2010/main" val="3259222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A4E8-A855-7DF6-1181-E47A7A50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Users’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2BDFB-5551-14F9-FC36-3E1A78ECD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New Officers as of 8/1/2025</a:t>
            </a:r>
          </a:p>
          <a:p>
            <a:pPr lvl="1"/>
            <a:r>
              <a:rPr lang="en-US" sz="2800" b="1" dirty="0"/>
              <a:t>Josh Easter</a:t>
            </a:r>
            <a:r>
              <a:rPr lang="en-US" sz="2800" dirty="0"/>
              <a:t>, President, South Dakota Braille &amp; Talking Book Library</a:t>
            </a:r>
          </a:p>
          <a:p>
            <a:pPr lvl="1"/>
            <a:r>
              <a:rPr lang="en-US" sz="2800" b="1" dirty="0"/>
              <a:t>James Gleason</a:t>
            </a:r>
            <a:r>
              <a:rPr lang="en-US" sz="2800" dirty="0"/>
              <a:t>, Vice President, Perkins Library</a:t>
            </a:r>
          </a:p>
          <a:p>
            <a:pPr lvl="1"/>
            <a:r>
              <a:rPr lang="en-US" sz="2800" b="1" dirty="0"/>
              <a:t>Maureen </a:t>
            </a:r>
            <a:r>
              <a:rPr lang="en-US" sz="2800" b="1" dirty="0" err="1"/>
              <a:t>Dorosinski</a:t>
            </a:r>
            <a:r>
              <a:rPr lang="en-US" sz="2800" dirty="0"/>
              <a:t>, Immediate Past President, Florida Braille &amp; Talking Book Libraries</a:t>
            </a:r>
          </a:p>
          <a:p>
            <a:pPr lvl="1"/>
            <a:r>
              <a:rPr lang="en-US" sz="2800" b="1" dirty="0" err="1"/>
              <a:t>AnnaMarie</a:t>
            </a:r>
            <a:r>
              <a:rPr lang="en-US" sz="2800" b="1" dirty="0"/>
              <a:t> Theiss</a:t>
            </a:r>
            <a:r>
              <a:rPr lang="en-US" sz="2800" dirty="0"/>
              <a:t>, Secretary, Alabama Instructional Resource Center</a:t>
            </a:r>
          </a:p>
          <a:p>
            <a:r>
              <a:rPr lang="en-US" sz="2800" dirty="0"/>
              <a:t>Committees</a:t>
            </a:r>
          </a:p>
          <a:p>
            <a:pPr lvl="1"/>
            <a:r>
              <a:rPr lang="en-US" sz="2800" dirty="0"/>
              <a:t>KLAS Development Advisory Committee (KDAC)</a:t>
            </a:r>
          </a:p>
          <a:p>
            <a:pPr lvl="1"/>
            <a:r>
              <a:rPr lang="en-US" sz="2800" dirty="0"/>
              <a:t>Logistics Committee</a:t>
            </a:r>
          </a:p>
          <a:p>
            <a:pPr lvl="1"/>
            <a:r>
              <a:rPr lang="en-US" sz="2800" dirty="0"/>
              <a:t>Program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85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0839-DD0B-F55A-5C43-8C25A654EA8A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dist="50800" dir="16200000" rotWithShape="0">
              <a:schemeClr val="accent2"/>
            </a:outerShdw>
          </a:effectLst>
        </p:spPr>
        <p:txBody>
          <a:bodyPr/>
          <a:lstStyle/>
          <a:p>
            <a:r>
              <a:rPr lang="en-US" sz="6600" cap="small" dirty="0">
                <a:latin typeface="Bahnschrift" panose="020B0502040204020203" pitchFamily="34" charset="0"/>
              </a:rPr>
              <a:t>Questions </a:t>
            </a:r>
            <a:r>
              <a:rPr lang="en-US" sz="4800" cap="small" dirty="0">
                <a:latin typeface="Bahnschrift" panose="020B0502040204020203" pitchFamily="34" charset="0"/>
              </a:rPr>
              <a:t>&amp; </a:t>
            </a:r>
            <a:r>
              <a:rPr lang="en-US" sz="6600" cap="small" dirty="0">
                <a:latin typeface="Bahnschrift" panose="020B0502040204020203" pitchFamily="34" charset="0"/>
              </a:rPr>
              <a:t>Answers</a:t>
            </a:r>
            <a:endParaRPr lang="en-US" cap="small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60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46D03-B570-B27B-7C55-67F9CA7A9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5B2B-B8C1-F576-EA65-E43FE008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/>
          <a:p>
            <a:r>
              <a:rPr lang="en-US" dirty="0"/>
              <a:t>Keystone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975E0-94BD-2D6A-FA9A-4772D6A1D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56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C19DE-5644-F117-DFA9-47D3CFFB7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15822"/>
          <a:stretch>
            <a:fillRect/>
          </a:stretch>
        </p:blipFill>
        <p:spPr>
          <a:xfrm>
            <a:off x="4967242" y="1199569"/>
            <a:ext cx="7103224" cy="466534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7F24B2-A968-0EEC-3965-70ADE914C935}"/>
              </a:ext>
            </a:extLst>
          </p:cNvPr>
          <p:cNvSpPr txBox="1">
            <a:spLocks/>
          </p:cNvSpPr>
          <p:nvPr/>
        </p:nvSpPr>
        <p:spPr>
          <a:xfrm>
            <a:off x="439756" y="1690688"/>
            <a:ext cx="10515600" cy="4665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Customer Support</a:t>
            </a:r>
          </a:p>
          <a:p>
            <a:r>
              <a:rPr lang="en-US" dirty="0"/>
              <a:t>Development</a:t>
            </a:r>
          </a:p>
          <a:p>
            <a:r>
              <a:rPr lang="en-US" dirty="0"/>
              <a:t>Systems Admin / IT</a:t>
            </a:r>
          </a:p>
          <a:p>
            <a:r>
              <a:rPr lang="en-US" dirty="0"/>
              <a:t>Sales </a:t>
            </a:r>
            <a:br>
              <a:rPr lang="en-US" dirty="0"/>
            </a:br>
            <a:r>
              <a:rPr lang="en-US" dirty="0"/>
              <a:t>   &amp; Administration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14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F25979-A29B-AE16-06F6-4038F1912533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1"/>
                </a:solidFill>
                <a:latin typeface="Bahnschrift SemiCondense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Customer Support</a:t>
            </a:r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0B10CDA6-A149-A49B-D482-8D4CF7742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2234" r="12439" b="28349"/>
          <a:stretch>
            <a:fillRect/>
          </a:stretch>
        </p:blipFill>
        <p:spPr>
          <a:xfrm>
            <a:off x="9226559" y="1851289"/>
            <a:ext cx="2772218" cy="2776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7452C-DD13-7342-22FC-BC6229EF5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452" y="2003047"/>
            <a:ext cx="2229194" cy="4000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5D0444-FA1A-E2F4-B428-928945384A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220" y="1629427"/>
            <a:ext cx="2696804" cy="3500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336475-7921-93BF-7EC3-B36AA818D44F}"/>
              </a:ext>
            </a:extLst>
          </p:cNvPr>
          <p:cNvSpPr txBox="1"/>
          <p:nvPr/>
        </p:nvSpPr>
        <p:spPr>
          <a:xfrm>
            <a:off x="-363521" y="4628048"/>
            <a:ext cx="407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Nancy Honeycutt,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Manager,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Customer 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87D61-C866-F4CF-5027-B68EF693AA82}"/>
              </a:ext>
            </a:extLst>
          </p:cNvPr>
          <p:cNvSpPr txBox="1"/>
          <p:nvPr/>
        </p:nvSpPr>
        <p:spPr>
          <a:xfrm>
            <a:off x="5464646" y="5277850"/>
            <a:ext cx="4077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Marion Campbell,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Customer Support Specialist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A335E2-4DFE-031A-730B-F4FDA6219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9" y="1761934"/>
            <a:ext cx="2793787" cy="27951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899EB6-33CD-CA86-43B4-445F593EEDA8}"/>
              </a:ext>
            </a:extLst>
          </p:cNvPr>
          <p:cNvSpPr txBox="1"/>
          <p:nvPr/>
        </p:nvSpPr>
        <p:spPr>
          <a:xfrm>
            <a:off x="2443702" y="6074015"/>
            <a:ext cx="4077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Katharina Stevens,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Customer Support Specialist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1DF52B-ECB4-C215-E3D8-7CDB3848BF85}"/>
              </a:ext>
            </a:extLst>
          </p:cNvPr>
          <p:cNvSpPr txBox="1"/>
          <p:nvPr/>
        </p:nvSpPr>
        <p:spPr>
          <a:xfrm>
            <a:off x="8573799" y="4788333"/>
            <a:ext cx="4077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Katy Patrick,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Technical Writer</a:t>
            </a:r>
          </a:p>
        </p:txBody>
      </p:sp>
    </p:spTree>
    <p:extLst>
      <p:ext uri="{BB962C8B-B14F-4D97-AF65-F5344CB8AC3E}">
        <p14:creationId xmlns:p14="http://schemas.microsoft.com/office/powerpoint/2010/main" val="44925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50F8D8-D477-14CB-ADE0-B7C45039E28B}"/>
              </a:ext>
            </a:extLst>
          </p:cNvPr>
          <p:cNvSpPr txBox="1">
            <a:spLocks/>
          </p:cNvSpPr>
          <p:nvPr/>
        </p:nvSpPr>
        <p:spPr>
          <a:xfrm>
            <a:off x="933991" y="360653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1"/>
                </a:solidFill>
                <a:latin typeface="Bahnschrift SemiCondense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A5F02-B98C-A766-E5BF-20A1BF266B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791" y="351635"/>
            <a:ext cx="2673435" cy="3262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5678E-1094-8A29-9A81-29A0AC97C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169" y="2683213"/>
            <a:ext cx="3171863" cy="2972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AAC79-B5DD-0F9A-D992-19CA3F116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4252" y="2071120"/>
            <a:ext cx="2816482" cy="3668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A95D70-4C96-D2DC-5740-C5E40CAF09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9" y="1325928"/>
            <a:ext cx="3171377" cy="2928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1EAD1A-FD6F-DC8A-FA59-E9DBC2A39DBD}"/>
              </a:ext>
            </a:extLst>
          </p:cNvPr>
          <p:cNvSpPr txBox="1"/>
          <p:nvPr/>
        </p:nvSpPr>
        <p:spPr>
          <a:xfrm>
            <a:off x="2573624" y="5759359"/>
            <a:ext cx="407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Kyle Honeycutt,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Manager,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Software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6774A-124E-509B-8917-67BA39445529}"/>
              </a:ext>
            </a:extLst>
          </p:cNvPr>
          <p:cNvSpPr txBox="1"/>
          <p:nvPr/>
        </p:nvSpPr>
        <p:spPr>
          <a:xfrm>
            <a:off x="5481567" y="3656025"/>
            <a:ext cx="407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George Martell,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Software Development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Specialist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EE462-5B96-245E-4DF5-79E4679FC983}"/>
              </a:ext>
            </a:extLst>
          </p:cNvPr>
          <p:cNvSpPr txBox="1"/>
          <p:nvPr/>
        </p:nvSpPr>
        <p:spPr>
          <a:xfrm>
            <a:off x="8567199" y="5739219"/>
            <a:ext cx="4077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John Carpenter,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Software Development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Specialist</a:t>
            </a:r>
            <a:br>
              <a:rPr lang="en-US" sz="2000" dirty="0">
                <a:latin typeface="Segoe Print" panose="02000800000000000000" pitchFamily="2" charset="0"/>
              </a:rPr>
            </a:br>
            <a:endParaRPr lang="en-US" sz="2000" dirty="0">
              <a:latin typeface="Segoe Print" panose="02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A76DB-6E4F-72E6-1581-BD6C2280669A}"/>
              </a:ext>
            </a:extLst>
          </p:cNvPr>
          <p:cNvSpPr txBox="1"/>
          <p:nvPr/>
        </p:nvSpPr>
        <p:spPr>
          <a:xfrm>
            <a:off x="-429663" y="4290903"/>
            <a:ext cx="407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Segoe Print" panose="02000800000000000000" pitchFamily="2" charset="0"/>
              </a:rPr>
              <a:t>Mitake</a:t>
            </a:r>
            <a:r>
              <a:rPr lang="en-US" sz="2000" dirty="0">
                <a:latin typeface="Segoe Print" panose="02000800000000000000" pitchFamily="2" charset="0"/>
              </a:rPr>
              <a:t> </a:t>
            </a:r>
            <a:r>
              <a:rPr lang="en-US" sz="2000" dirty="0" err="1">
                <a:latin typeface="Segoe Print" panose="02000800000000000000" pitchFamily="2" charset="0"/>
              </a:rPr>
              <a:t>Burts</a:t>
            </a:r>
            <a:r>
              <a:rPr lang="en-US" sz="2000" dirty="0">
                <a:latin typeface="Segoe Print" panose="02000800000000000000" pitchFamily="2" charset="0"/>
              </a:rPr>
              <a:t>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Chief Product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Development Officer</a:t>
            </a:r>
          </a:p>
        </p:txBody>
      </p:sp>
    </p:spTree>
    <p:extLst>
      <p:ext uri="{BB962C8B-B14F-4D97-AF65-F5344CB8AC3E}">
        <p14:creationId xmlns:p14="http://schemas.microsoft.com/office/powerpoint/2010/main" val="112228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43CBDC-5C3B-F6C9-E603-F2ABDAF1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/>
          <a:p>
            <a:r>
              <a:rPr lang="en-US" dirty="0"/>
              <a:t>Systems Administration /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8D793-C743-E439-B1BB-89BF3934A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03" y="1644731"/>
            <a:ext cx="3035892" cy="391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06BF7-48C8-7941-F91A-D2D8AFC47C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" r="753"/>
          <a:stretch>
            <a:fillRect/>
          </a:stretch>
        </p:blipFill>
        <p:spPr>
          <a:xfrm>
            <a:off x="4576741" y="1580232"/>
            <a:ext cx="2656643" cy="4073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4D1F56-3279-244B-1C9F-BA5022E6D72A}"/>
              </a:ext>
            </a:extLst>
          </p:cNvPr>
          <p:cNvSpPr txBox="1"/>
          <p:nvPr/>
        </p:nvSpPr>
        <p:spPr>
          <a:xfrm>
            <a:off x="45840" y="5704616"/>
            <a:ext cx="3705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Mark Gardner, Manger,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Systems &amp; Networking</a:t>
            </a:r>
            <a:br>
              <a:rPr lang="en-US" sz="2000" dirty="0">
                <a:latin typeface="Segoe Print" panose="02000800000000000000" pitchFamily="2" charset="0"/>
              </a:rPr>
            </a:br>
            <a:endParaRPr lang="en-US" sz="2000" dirty="0">
              <a:latin typeface="Segoe Print" panose="02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60FD2-D021-04C0-69CF-F7C995ACEE82}"/>
              </a:ext>
            </a:extLst>
          </p:cNvPr>
          <p:cNvSpPr txBox="1"/>
          <p:nvPr/>
        </p:nvSpPr>
        <p:spPr>
          <a:xfrm>
            <a:off x="3969883" y="5784990"/>
            <a:ext cx="387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Lee Higley, Lead Consultant,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Information Technology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7580B-560C-8DC2-7275-366FF22F7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307" r="4609"/>
          <a:stretch>
            <a:fillRect/>
          </a:stretch>
        </p:blipFill>
        <p:spPr>
          <a:xfrm>
            <a:off x="8308731" y="1644732"/>
            <a:ext cx="3268297" cy="3918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F18063-4B36-EDB1-B6EE-ABC224FF0CC2}"/>
              </a:ext>
            </a:extLst>
          </p:cNvPr>
          <p:cNvSpPr txBox="1"/>
          <p:nvPr/>
        </p:nvSpPr>
        <p:spPr>
          <a:xfrm>
            <a:off x="8090132" y="5654005"/>
            <a:ext cx="3705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Justin Gardner, </a:t>
            </a:r>
            <a:br>
              <a:rPr lang="en-US" sz="2000" dirty="0">
                <a:latin typeface="Segoe Print" panose="02000800000000000000" pitchFamily="2" charset="0"/>
              </a:rPr>
            </a:br>
            <a:r>
              <a:rPr lang="en-US" sz="2000" dirty="0">
                <a:latin typeface="Segoe Print" panose="02000800000000000000" pitchFamily="2" charset="0"/>
              </a:rPr>
              <a:t>Operations Support</a:t>
            </a:r>
          </a:p>
        </p:txBody>
      </p:sp>
    </p:spTree>
    <p:extLst>
      <p:ext uri="{BB962C8B-B14F-4D97-AF65-F5344CB8AC3E}">
        <p14:creationId xmlns:p14="http://schemas.microsoft.com/office/powerpoint/2010/main" val="109992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3AAC31-7157-CA7C-ECDA-10998BCF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/>
          <a:p>
            <a:r>
              <a:rPr lang="en-US" dirty="0"/>
              <a:t>Sales / Administration</a:t>
            </a:r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81C40E8A-8C81-6D7A-F4E6-E2229E54D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71" y="1480116"/>
            <a:ext cx="3445727" cy="344923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97D6D-8FF4-DAEA-4517-D80BD19A12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14798" y="2483942"/>
            <a:ext cx="3962403" cy="3492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D3793-3084-C464-9939-2F0579196DF7}"/>
              </a:ext>
            </a:extLst>
          </p:cNvPr>
          <p:cNvSpPr txBox="1"/>
          <p:nvPr/>
        </p:nvSpPr>
        <p:spPr>
          <a:xfrm>
            <a:off x="4057130" y="6310840"/>
            <a:ext cx="4077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James </a:t>
            </a:r>
            <a:r>
              <a:rPr lang="en-US" sz="2000" dirty="0" err="1">
                <a:latin typeface="Segoe Print" panose="02000800000000000000" pitchFamily="2" charset="0"/>
              </a:rPr>
              <a:t>Burts</a:t>
            </a:r>
            <a:r>
              <a:rPr lang="en-US" sz="2000" dirty="0">
                <a:latin typeface="Segoe Print" panose="02000800000000000000" pitchFamily="2" charset="0"/>
              </a:rPr>
              <a:t>, CEO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2D02A-A970-C0AC-F187-F7533B1B3AF5}"/>
              </a:ext>
            </a:extLst>
          </p:cNvPr>
          <p:cNvSpPr txBox="1"/>
          <p:nvPr/>
        </p:nvSpPr>
        <p:spPr>
          <a:xfrm>
            <a:off x="8099865" y="5028682"/>
            <a:ext cx="407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Segoe Print" panose="02000800000000000000" pitchFamily="2" charset="0"/>
              </a:rPr>
              <a:t>Drea</a:t>
            </a:r>
            <a:r>
              <a:rPr lang="en-US" sz="2000" dirty="0">
                <a:latin typeface="Segoe Print" panose="02000800000000000000" pitchFamily="2" charset="0"/>
              </a:rPr>
              <a:t> </a:t>
            </a:r>
            <a:r>
              <a:rPr lang="en-US" sz="2000" dirty="0" err="1">
                <a:latin typeface="Segoe Print" panose="02000800000000000000" pitchFamily="2" charset="0"/>
              </a:rPr>
              <a:t>Callicutt</a:t>
            </a:r>
            <a:r>
              <a:rPr lang="en-US" sz="2000" dirty="0">
                <a:latin typeface="Segoe Print" panose="02000800000000000000" pitchFamily="2" charset="0"/>
              </a:rPr>
              <a:t>, Director of Marketing, Sales, &amp; Communications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82641-9815-AF27-10F7-2B9DC0247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r="4291" b="24215"/>
          <a:stretch/>
        </p:blipFill>
        <p:spPr>
          <a:xfrm>
            <a:off x="838200" y="1921726"/>
            <a:ext cx="2996249" cy="2637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A7607B-844D-6A0C-1A78-DE20B3FB4B46}"/>
              </a:ext>
            </a:extLst>
          </p:cNvPr>
          <p:cNvSpPr txBox="1"/>
          <p:nvPr/>
        </p:nvSpPr>
        <p:spPr>
          <a:xfrm>
            <a:off x="297455" y="4729298"/>
            <a:ext cx="4077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Print" panose="02000800000000000000" pitchFamily="2" charset="0"/>
              </a:rPr>
              <a:t>Tracey </a:t>
            </a:r>
            <a:r>
              <a:rPr lang="en-US" sz="2000" dirty="0" err="1">
                <a:latin typeface="Segoe Print" panose="02000800000000000000" pitchFamily="2" charset="0"/>
              </a:rPr>
              <a:t>Fye</a:t>
            </a:r>
            <a:r>
              <a:rPr lang="en-US" sz="2000" dirty="0">
                <a:latin typeface="Segoe Print" panose="02000800000000000000" pitchFamily="2" charset="0"/>
              </a:rPr>
              <a:t>, Office Manager</a:t>
            </a:r>
          </a:p>
        </p:txBody>
      </p:sp>
    </p:spTree>
    <p:extLst>
      <p:ext uri="{BB962C8B-B14F-4D97-AF65-F5344CB8AC3E}">
        <p14:creationId xmlns:p14="http://schemas.microsoft.com/office/powerpoint/2010/main" val="674947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899C-2EE9-FD66-7B8A-757C323A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Keystone Customers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8BD69-A126-1619-83A9-3D4689FEC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KLAS Users</a:t>
            </a:r>
          </a:p>
          <a:p>
            <a:r>
              <a:rPr lang="en-US" dirty="0"/>
              <a:t>Current Library for the Blind &amp; Print Disabled Users</a:t>
            </a:r>
          </a:p>
          <a:p>
            <a:r>
              <a:rPr lang="en-US" dirty="0"/>
              <a:t>Current Instructional Resource / Materials Center Users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25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92024-FF9F-2AB7-4935-94A3214E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BE056-3DF1-7B33-0A2F-5A70B8F88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Michigan Braille and Talking Book Library</a:t>
            </a:r>
          </a:p>
          <a:p>
            <a:r>
              <a:rPr lang="en-US" dirty="0"/>
              <a:t>New York State School for the Blind</a:t>
            </a:r>
          </a:p>
          <a:p>
            <a:r>
              <a:rPr lang="en-US" dirty="0"/>
              <a:t>South Carolina Instructional Materials Center</a:t>
            </a:r>
          </a:p>
        </p:txBody>
      </p:sp>
    </p:spTree>
    <p:extLst>
      <p:ext uri="{BB962C8B-B14F-4D97-AF65-F5344CB8AC3E}">
        <p14:creationId xmlns:p14="http://schemas.microsoft.com/office/powerpoint/2010/main" val="575707457"/>
      </p:ext>
    </p:extLst>
  </p:cSld>
  <p:clrMapOvr>
    <a:masterClrMapping/>
  </p:clrMapOvr>
</p:sld>
</file>

<file path=ppt/theme/theme1.xml><?xml version="1.0" encoding="utf-8"?>
<a:theme xmlns:a="http://schemas.openxmlformats.org/drawingml/2006/main" name="uc2025">
  <a:themeElements>
    <a:clrScheme name="Custom 2">
      <a:dk1>
        <a:sysClr val="windowText" lastClr="000000"/>
      </a:dk1>
      <a:lt1>
        <a:sysClr val="window" lastClr="FFFFFF"/>
      </a:lt1>
      <a:dk2>
        <a:srgbClr val="024E3D"/>
      </a:dk2>
      <a:lt2>
        <a:srgbClr val="FFFFFF"/>
      </a:lt2>
      <a:accent1>
        <a:srgbClr val="024E3D"/>
      </a:accent1>
      <a:accent2>
        <a:srgbClr val="227C68"/>
      </a:accent2>
      <a:accent3>
        <a:srgbClr val="478977"/>
      </a:accent3>
      <a:accent4>
        <a:srgbClr val="F28030"/>
      </a:accent4>
      <a:accent5>
        <a:srgbClr val="A72626"/>
      </a:accent5>
      <a:accent6>
        <a:srgbClr val="000000"/>
      </a:accent6>
      <a:hlink>
        <a:srgbClr val="478977"/>
      </a:hlink>
      <a:folHlink>
        <a:srgbClr val="478977"/>
      </a:folHlink>
    </a:clrScheme>
    <a:fontScheme name="Custom 1">
      <a:majorFont>
        <a:latin typeface="Bahnschrift SemiCondensed"/>
        <a:ea typeface=""/>
        <a:cs typeface=""/>
      </a:majorFont>
      <a:minorFont>
        <a:latin typeface="Bahnschrift SemiBold SemiConde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D80A274-0FF2-49C6-9E56-321DED1BC0F2}" vid="{D34E67D1-E0A5-48EE-B9A7-4A6A082ACFF0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24E3D"/>
      </a:dk2>
      <a:lt2>
        <a:srgbClr val="FFFFFF"/>
      </a:lt2>
      <a:accent1>
        <a:srgbClr val="024E3D"/>
      </a:accent1>
      <a:accent2>
        <a:srgbClr val="227C68"/>
      </a:accent2>
      <a:accent3>
        <a:srgbClr val="478977"/>
      </a:accent3>
      <a:accent4>
        <a:srgbClr val="F28030"/>
      </a:accent4>
      <a:accent5>
        <a:srgbClr val="A72626"/>
      </a:accent5>
      <a:accent6>
        <a:srgbClr val="000000"/>
      </a:accent6>
      <a:hlink>
        <a:srgbClr val="478977"/>
      </a:hlink>
      <a:folHlink>
        <a:srgbClr val="4789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24E3D"/>
      </a:dk2>
      <a:lt2>
        <a:srgbClr val="FFFFFF"/>
      </a:lt2>
      <a:accent1>
        <a:srgbClr val="024E3D"/>
      </a:accent1>
      <a:accent2>
        <a:srgbClr val="227C68"/>
      </a:accent2>
      <a:accent3>
        <a:srgbClr val="478977"/>
      </a:accent3>
      <a:accent4>
        <a:srgbClr val="F28030"/>
      </a:accent4>
      <a:accent5>
        <a:srgbClr val="A72626"/>
      </a:accent5>
      <a:accent6>
        <a:srgbClr val="000000"/>
      </a:accent6>
      <a:hlink>
        <a:srgbClr val="478977"/>
      </a:hlink>
      <a:folHlink>
        <a:srgbClr val="4789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773</Words>
  <Application>Microsoft Office PowerPoint</Application>
  <PresentationFormat>Widescreen</PresentationFormat>
  <Paragraphs>121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Bahnschrift</vt:lpstr>
      <vt:lpstr>Bahnschrift SemiBold SemiConden</vt:lpstr>
      <vt:lpstr>Bahnschrift SemiCondensed</vt:lpstr>
      <vt:lpstr>Calibri</vt:lpstr>
      <vt:lpstr>Segoe Print</vt:lpstr>
      <vt:lpstr>Wingdings</vt:lpstr>
      <vt:lpstr>uc2025</vt:lpstr>
      <vt:lpstr>State of Keystone:  Updates &amp; Highlights</vt:lpstr>
      <vt:lpstr>Agenda</vt:lpstr>
      <vt:lpstr>Keystone Staff</vt:lpstr>
      <vt:lpstr>PowerPoint Presentation</vt:lpstr>
      <vt:lpstr>PowerPoint Presentation</vt:lpstr>
      <vt:lpstr>Systems Administration / IT</vt:lpstr>
      <vt:lpstr>Sales / Administration</vt:lpstr>
      <vt:lpstr>Keystone Customers</vt:lpstr>
      <vt:lpstr>New KLAS Users</vt:lpstr>
      <vt:lpstr>Current KLAS LBPD Installations</vt:lpstr>
      <vt:lpstr>Current KLAS IRC / IMC Installations</vt:lpstr>
      <vt:lpstr>KLAS Developments</vt:lpstr>
      <vt:lpstr>Scribe Micro</vt:lpstr>
      <vt:lpstr>NLS/USPS - Intelligent Mail Barcode </vt:lpstr>
      <vt:lpstr>Keystone Services Updates</vt:lpstr>
      <vt:lpstr>Services Updates (continued)</vt:lpstr>
      <vt:lpstr>Services Updates (continued)</vt:lpstr>
      <vt:lpstr>KLAS Users’ Resources</vt:lpstr>
      <vt:lpstr>KLAS Users’ Resources</vt:lpstr>
      <vt:lpstr>KLAS Users’ Group</vt:lpstr>
      <vt:lpstr>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Ewing Callicutt</dc:creator>
  <cp:lastModifiedBy>James Burts</cp:lastModifiedBy>
  <cp:revision>11</cp:revision>
  <dcterms:created xsi:type="dcterms:W3CDTF">2026-05-12T13:36:45Z</dcterms:created>
  <dcterms:modified xsi:type="dcterms:W3CDTF">2026-05-13T16:20:56Z</dcterms:modified>
</cp:coreProperties>
</file>