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62" r:id="rId6"/>
    <p:sldId id="271" r:id="rId7"/>
    <p:sldId id="283" r:id="rId8"/>
    <p:sldId id="285" r:id="rId9"/>
    <p:sldId id="259" r:id="rId10"/>
    <p:sldId id="272" r:id="rId11"/>
    <p:sldId id="284" r:id="rId12"/>
    <p:sldId id="286" r:id="rId13"/>
    <p:sldId id="287" r:id="rId14"/>
    <p:sldId id="261" r:id="rId15"/>
    <p:sldId id="278" r:id="rId16"/>
    <p:sldId id="264" r:id="rId17"/>
    <p:sldId id="274" r:id="rId18"/>
    <p:sldId id="275" r:id="rId19"/>
    <p:sldId id="276" r:id="rId20"/>
    <p:sldId id="263" r:id="rId21"/>
    <p:sldId id="292" r:id="rId22"/>
    <p:sldId id="268" r:id="rId23"/>
    <p:sldId id="280" r:id="rId24"/>
    <p:sldId id="281" r:id="rId25"/>
    <p:sldId id="289" r:id="rId26"/>
    <p:sldId id="282" r:id="rId27"/>
    <p:sldId id="290" r:id="rId28"/>
    <p:sldId id="291"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B9B619-E08A-36DD-41B3-99CED2386DDD}" name="Sanders, Nicole" initials="SN" userId="S::nicole.sanders@dbs.fldoe.org::d5a84120-9bcf-4e8d-99eb-62a64210301e" providerId="AD"/>
  <p188:author id="{29C6873A-180D-912E-2BA0-F25648913343}" name="Dorosinski, Maureen" initials="" userId="S::Maureen.Dorosinski@dbs.fldoe.org::e74d782c-38ef-4fab-8462-4b3e639219e7" providerId="AD"/>
  <p188:author id="{C521B7AE-913B-207C-E8A4-4B1722748B60}" name="Dorosinski, Maureen" initials="DM" userId="S::maureen.dorosinski@dbs.fldoe.org::e74d782c-38ef-4fab-8462-4b3e639219e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024F3-D85A-4A0C-8CA2-E741A5A38C6B}" v="2" dt="2026-01-14T16:32:52.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sinski, Maureen" userId="e74d782c-38ef-4fab-8462-4b3e639219e7" providerId="ADAL" clId="{C3E23295-DC44-4718-95FB-F8A7F53A6249}"/>
    <pc:docChg chg="custSel modSld">
      <pc:chgData name="Dorosinski, Maureen" userId="e74d782c-38ef-4fab-8462-4b3e639219e7" providerId="ADAL" clId="{C3E23295-DC44-4718-95FB-F8A7F53A6249}" dt="2026-01-14T16:42:09.986" v="173" actId="113"/>
      <pc:docMkLst>
        <pc:docMk/>
      </pc:docMkLst>
      <pc:sldChg chg="modSp mod">
        <pc:chgData name="Dorosinski, Maureen" userId="e74d782c-38ef-4fab-8462-4b3e639219e7" providerId="ADAL" clId="{C3E23295-DC44-4718-95FB-F8A7F53A6249}" dt="2026-01-14T16:42:09.986" v="173" actId="113"/>
        <pc:sldMkLst>
          <pc:docMk/>
          <pc:sldMk cId="1070338422" sldId="256"/>
        </pc:sldMkLst>
        <pc:spChg chg="mod">
          <ac:chgData name="Dorosinski, Maureen" userId="e74d782c-38ef-4fab-8462-4b3e639219e7" providerId="ADAL" clId="{C3E23295-DC44-4718-95FB-F8A7F53A6249}" dt="2026-01-14T16:42:09.986" v="173" actId="113"/>
          <ac:spMkLst>
            <pc:docMk/>
            <pc:sldMk cId="1070338422" sldId="256"/>
            <ac:spMk id="3" creationId="{3D59138D-FB8F-C631-A28B-E2B996FCE4EE}"/>
          </ac:spMkLst>
        </pc:spChg>
      </pc:sldChg>
      <pc:sldChg chg="modSp mod">
        <pc:chgData name="Dorosinski, Maureen" userId="e74d782c-38ef-4fab-8462-4b3e639219e7" providerId="ADAL" clId="{C3E23295-DC44-4718-95FB-F8A7F53A6249}" dt="2026-01-14T16:38:41.849" v="172" actId="14100"/>
        <pc:sldMkLst>
          <pc:docMk/>
          <pc:sldMk cId="1095350178" sldId="259"/>
        </pc:sldMkLst>
        <pc:spChg chg="mod">
          <ac:chgData name="Dorosinski, Maureen" userId="e74d782c-38ef-4fab-8462-4b3e639219e7" providerId="ADAL" clId="{C3E23295-DC44-4718-95FB-F8A7F53A6249}" dt="2026-01-14T16:38:41.849" v="172" actId="14100"/>
          <ac:spMkLst>
            <pc:docMk/>
            <pc:sldMk cId="1095350178" sldId="259"/>
            <ac:spMk id="6" creationId="{C8582C7E-6F08-A759-0DF9-5BB46FEFFB7A}"/>
          </ac:spMkLst>
        </pc:spChg>
      </pc:sldChg>
      <pc:sldChg chg="modSp mod">
        <pc:chgData name="Dorosinski, Maureen" userId="e74d782c-38ef-4fab-8462-4b3e639219e7" providerId="ADAL" clId="{C3E23295-DC44-4718-95FB-F8A7F53A6249}" dt="2026-01-14T16:34:38.282" v="153" actId="15"/>
        <pc:sldMkLst>
          <pc:docMk/>
          <pc:sldMk cId="1999398362" sldId="285"/>
        </pc:sldMkLst>
        <pc:spChg chg="mod">
          <ac:chgData name="Dorosinski, Maureen" userId="e74d782c-38ef-4fab-8462-4b3e639219e7" providerId="ADAL" clId="{C3E23295-DC44-4718-95FB-F8A7F53A6249}" dt="2026-01-14T16:34:38.282" v="153" actId="15"/>
          <ac:spMkLst>
            <pc:docMk/>
            <pc:sldMk cId="1999398362" sldId="285"/>
            <ac:spMk id="6" creationId="{7F235039-E008-F172-7C90-5830AB3E4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9D9E9-1B28-4822-88A2-F2DE770B2B2A}"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EF452-C476-4915-AC12-F6CD1ABC20CE}" type="slidenum">
              <a:rPr lang="en-US" smtClean="0"/>
              <a:t>‹#›</a:t>
            </a:fld>
            <a:endParaRPr lang="en-US"/>
          </a:p>
        </p:txBody>
      </p:sp>
    </p:spTree>
    <p:extLst>
      <p:ext uri="{BB962C8B-B14F-4D97-AF65-F5344CB8AC3E}">
        <p14:creationId xmlns:p14="http://schemas.microsoft.com/office/powerpoint/2010/main" val="313258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2</a:t>
            </a:fld>
            <a:endParaRPr lang="en-US"/>
          </a:p>
        </p:txBody>
      </p:sp>
    </p:spTree>
    <p:extLst>
      <p:ext uri="{BB962C8B-B14F-4D97-AF65-F5344CB8AC3E}">
        <p14:creationId xmlns:p14="http://schemas.microsoft.com/office/powerpoint/2010/main" val="28431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49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14</a:t>
            </a:fld>
            <a:endParaRPr lang="en-US"/>
          </a:p>
        </p:txBody>
      </p:sp>
    </p:spTree>
    <p:extLst>
      <p:ext uri="{BB962C8B-B14F-4D97-AF65-F5344CB8AC3E}">
        <p14:creationId xmlns:p14="http://schemas.microsoft.com/office/powerpoint/2010/main" val="221017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15</a:t>
            </a:fld>
            <a:endParaRPr lang="en-US"/>
          </a:p>
        </p:txBody>
      </p:sp>
    </p:spTree>
    <p:extLst>
      <p:ext uri="{BB962C8B-B14F-4D97-AF65-F5344CB8AC3E}">
        <p14:creationId xmlns:p14="http://schemas.microsoft.com/office/powerpoint/2010/main" val="39996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16</a:t>
            </a:fld>
            <a:endParaRPr lang="en-US"/>
          </a:p>
        </p:txBody>
      </p:sp>
    </p:spTree>
    <p:extLst>
      <p:ext uri="{BB962C8B-B14F-4D97-AF65-F5344CB8AC3E}">
        <p14:creationId xmlns:p14="http://schemas.microsoft.com/office/powerpoint/2010/main" val="1048075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17</a:t>
            </a:fld>
            <a:endParaRPr lang="en-US"/>
          </a:p>
        </p:txBody>
      </p:sp>
    </p:spTree>
    <p:extLst>
      <p:ext uri="{BB962C8B-B14F-4D97-AF65-F5344CB8AC3E}">
        <p14:creationId xmlns:p14="http://schemas.microsoft.com/office/powerpoint/2010/main" val="333189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18</a:t>
            </a:fld>
            <a:endParaRPr lang="en-US"/>
          </a:p>
        </p:txBody>
      </p:sp>
    </p:spTree>
    <p:extLst>
      <p:ext uri="{BB962C8B-B14F-4D97-AF65-F5344CB8AC3E}">
        <p14:creationId xmlns:p14="http://schemas.microsoft.com/office/powerpoint/2010/main" val="103237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64EF452-C476-4915-AC12-F6CD1ABC20CE}" type="slidenum">
              <a:rPr lang="en-US" smtClean="0"/>
              <a:t>19</a:t>
            </a:fld>
            <a:endParaRPr lang="en-US"/>
          </a:p>
        </p:txBody>
      </p:sp>
    </p:spTree>
    <p:extLst>
      <p:ext uri="{BB962C8B-B14F-4D97-AF65-F5344CB8AC3E}">
        <p14:creationId xmlns:p14="http://schemas.microsoft.com/office/powerpoint/2010/main" val="105778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1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9A75-408D-5E2B-B931-37A42EFE2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F833A-D0C6-F215-6D24-C883249CA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37D78-95E5-428E-B4F7-82B713296F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69D83D-84FB-3C0F-28D5-84500258D2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5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1DE69-69C3-123D-5918-FAB07C9E5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650D-BDEC-38F6-F513-16C600C8A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D0FF0-8793-12DB-9976-93FB01B7D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CA034-0BED-E4A6-1DF4-5F732C5844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84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FDC8-9961-82A4-576A-54078368A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366BC-2A71-1D63-618A-6D0D9AC6A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99B84-E690-49EF-8288-C6997CE2058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B457A44-AE66-F12C-2042-99D9689C3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660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26</a:t>
            </a:fld>
            <a:endParaRPr lang="en-US"/>
          </a:p>
        </p:txBody>
      </p:sp>
    </p:spTree>
    <p:extLst>
      <p:ext uri="{BB962C8B-B14F-4D97-AF65-F5344CB8AC3E}">
        <p14:creationId xmlns:p14="http://schemas.microsoft.com/office/powerpoint/2010/main" val="405390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6841-D180-DE8C-0747-060630E04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61D60-85EC-1DD1-0E0C-5288D403A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CE6E7-FCDA-9B9F-9E07-82EDE0A503AB}"/>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54DA069A-2DA4-7176-09A1-3F9F54DA62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2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51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5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0EC26-7D5D-CD68-7FB4-6409AE6D2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99FC6-DDD4-7698-ADF8-0A0F5D796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BF49-A585-5AB6-3B1A-81ED988104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8BF1F-3C6F-FBFD-FF77-9D9EBE0A44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21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A141F-DDC8-4EC1-7852-2DCB76046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86B48-DF02-FCEF-16F7-648BD561B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5227B-EBB6-0047-7DB6-963C4871D0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F03EAE-51FA-1ABA-D44C-51135A4F0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3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68FCB-02EC-7AB3-723D-11D1EC603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7ADA5-E349-54DC-8F2C-6B095EEC5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20896-9D34-5788-4984-4F0DFB966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D706E-6AD6-EA8E-F8CB-C252D0F695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F452-C476-4915-AC12-F6CD1ABC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80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4EF452-C476-4915-AC12-F6CD1ABC20CE}" type="slidenum">
              <a:rPr lang="en-US" smtClean="0"/>
              <a:t>11</a:t>
            </a:fld>
            <a:endParaRPr lang="en-US"/>
          </a:p>
        </p:txBody>
      </p:sp>
    </p:spTree>
    <p:extLst>
      <p:ext uri="{BB962C8B-B14F-4D97-AF65-F5344CB8AC3E}">
        <p14:creationId xmlns:p14="http://schemas.microsoft.com/office/powerpoint/2010/main" val="186757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94EE-AB5A-B838-27A4-1A94FF626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8D579B-017C-718F-9CA3-D4A9AF831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71BFF-7B65-D9D8-CBA2-9F1385E084CC}"/>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5FADA7F0-7A4D-E863-FCA1-E843E21A1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8BF02-2EC1-01C0-76BB-FCF5270C939B}"/>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160164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E4F2-3C05-D979-C44A-D4D77C222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8D9E4-8250-EA41-7B5A-809519515B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99345-8C9D-AD38-244E-866C3680B4E7}"/>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564C38E4-243D-15E0-4234-553DC343E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0EE6-0CCF-0451-3AA9-9722B694370E}"/>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5021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1B384-E39D-9519-84B4-98740D692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9E160-1164-50EE-0B9A-CA99F9E96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C669A-9CED-E9C2-9A12-FB8F5C85381E}"/>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2B2318E3-B522-DBC2-03F0-EF55D6B6C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4A4F1-A079-FD84-D513-C2C9F0399F74}"/>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108931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9CDF-BFE9-23DB-DE8F-2BC28F9AC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FA959-6AAD-C252-3E9C-22FD9840A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A9D3D-D0E7-9A96-ED13-9FF5ED03DE28}"/>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5685FA27-2940-5B13-02AE-BDCF4C0E7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1AFDB-CBEB-B23A-E51F-744CED96DCE7}"/>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297027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B31-AB1A-0DB2-414B-BB63ABBED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070EB-455C-0C2F-F0B6-D26710241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AB220-1453-E766-5662-30E63C3AB403}"/>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872B68E6-0443-EE8D-6299-D770E7A08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44826-267F-7490-860A-BB48391EBF6E}"/>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248985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23C-625D-A734-DFD2-5B198470F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94ADF-B40E-51B9-3C6F-55B991E8BE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7991D-CFBF-8C89-CE31-32B3F803DF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34592-11B4-76E5-EC4B-81D598F9BE18}"/>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6" name="Footer Placeholder 5">
            <a:extLst>
              <a:ext uri="{FF2B5EF4-FFF2-40B4-BE49-F238E27FC236}">
                <a16:creationId xmlns:a16="http://schemas.microsoft.com/office/drawing/2014/main" id="{08F61A8A-FF2A-2C58-622B-4342AE1AD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74F3F-D5CF-2698-50DC-1E1E6BC9D355}"/>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95412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25D-1E3A-CE03-51C4-6302922D16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C5C0BA-A1D1-C7D2-C687-4143C34D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A4987-7E0E-43F4-CE31-D31D3058A7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C5DEE-1380-2599-28FC-716DE2202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2E9F90-0EB3-AF6C-5CD8-58E4FFAB0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5ABF75-D8C5-9F9E-96E4-0F7E2496CF75}"/>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8" name="Footer Placeholder 7">
            <a:extLst>
              <a:ext uri="{FF2B5EF4-FFF2-40B4-BE49-F238E27FC236}">
                <a16:creationId xmlns:a16="http://schemas.microsoft.com/office/drawing/2014/main" id="{A39954CA-141B-8D86-0654-2F19E78FF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73FC33-8EEC-830E-3F14-2A3959F6AC8B}"/>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362496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083F-160A-E257-00E4-E6F0C7A2F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3091C-84D2-8762-3AA5-C7A35ACDCEE8}"/>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4" name="Footer Placeholder 3">
            <a:extLst>
              <a:ext uri="{FF2B5EF4-FFF2-40B4-BE49-F238E27FC236}">
                <a16:creationId xmlns:a16="http://schemas.microsoft.com/office/drawing/2014/main" id="{AA1433E7-D7E6-22F2-1CCB-7E97712A38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DC29B-9189-9BC9-1220-999B4990EF9F}"/>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382969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F89E3-08CF-0121-B257-78BA44317C34}"/>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3" name="Footer Placeholder 2">
            <a:extLst>
              <a:ext uri="{FF2B5EF4-FFF2-40B4-BE49-F238E27FC236}">
                <a16:creationId xmlns:a16="http://schemas.microsoft.com/office/drawing/2014/main" id="{00818F86-F443-F4B3-B79E-EE3926D006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5C0F3-54F6-AC2E-DBC8-527D41889194}"/>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36866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20F7-05B6-AE1B-230E-A20122881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DC2F7-03A7-1B43-0860-B049A47FE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DAE4F-3108-E610-8746-BC4D01271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21E63-C9D0-754D-0959-13DA2F5BE791}"/>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6" name="Footer Placeholder 5">
            <a:extLst>
              <a:ext uri="{FF2B5EF4-FFF2-40B4-BE49-F238E27FC236}">
                <a16:creationId xmlns:a16="http://schemas.microsoft.com/office/drawing/2014/main" id="{19C925FC-AC14-4930-686B-B98E7796F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2211F-9AAE-9162-CFF5-A3409F8ABD64}"/>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236075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E65F-6706-E3F8-99B0-0C2A3989F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47DE2-10BE-316D-8E3F-8DDED0558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8B1EB-EB7F-35EB-6532-6E0C740EC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2E54D-2406-E5E5-7F96-5D3E065E82C7}"/>
              </a:ext>
            </a:extLst>
          </p:cNvPr>
          <p:cNvSpPr>
            <a:spLocks noGrp="1"/>
          </p:cNvSpPr>
          <p:nvPr>
            <p:ph type="dt" sz="half" idx="10"/>
          </p:nvPr>
        </p:nvSpPr>
        <p:spPr/>
        <p:txBody>
          <a:bodyPr/>
          <a:lstStyle/>
          <a:p>
            <a:fld id="{9D68D90E-8919-4B2C-A158-58D31367FF0B}" type="datetimeFigureOut">
              <a:rPr lang="en-US" smtClean="0"/>
              <a:t>1/14/2026</a:t>
            </a:fld>
            <a:endParaRPr lang="en-US"/>
          </a:p>
        </p:txBody>
      </p:sp>
      <p:sp>
        <p:nvSpPr>
          <p:cNvPr id="6" name="Footer Placeholder 5">
            <a:extLst>
              <a:ext uri="{FF2B5EF4-FFF2-40B4-BE49-F238E27FC236}">
                <a16:creationId xmlns:a16="http://schemas.microsoft.com/office/drawing/2014/main" id="{BA7A94F1-3D49-23FE-3384-D04FAFFE5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2876B-3ED3-6FCF-6128-7BF423B14C6E}"/>
              </a:ext>
            </a:extLst>
          </p:cNvPr>
          <p:cNvSpPr>
            <a:spLocks noGrp="1"/>
          </p:cNvSpPr>
          <p:nvPr>
            <p:ph type="sldNum" sz="quarter" idx="12"/>
          </p:nvPr>
        </p:nvSpPr>
        <p:spPr/>
        <p:txBody>
          <a:bodyPr/>
          <a:lstStyle/>
          <a:p>
            <a:fld id="{F14B88BA-A180-43DC-8A57-4A39DB0EA312}" type="slidenum">
              <a:rPr lang="en-US" smtClean="0"/>
              <a:t>‹#›</a:t>
            </a:fld>
            <a:endParaRPr lang="en-US"/>
          </a:p>
        </p:txBody>
      </p:sp>
    </p:spTree>
    <p:extLst>
      <p:ext uri="{BB962C8B-B14F-4D97-AF65-F5344CB8AC3E}">
        <p14:creationId xmlns:p14="http://schemas.microsoft.com/office/powerpoint/2010/main" val="390929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8A180-8AF9-8F42-3C1C-3EEBE2216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C7C31E-2FE6-1C0C-B3F3-861F29F3D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C2F5A-D2F3-2D32-FE77-D70F77B59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8D90E-8919-4B2C-A158-58D31367FF0B}" type="datetimeFigureOut">
              <a:rPr lang="en-US" smtClean="0"/>
              <a:t>1/14/2026</a:t>
            </a:fld>
            <a:endParaRPr lang="en-US"/>
          </a:p>
        </p:txBody>
      </p:sp>
      <p:sp>
        <p:nvSpPr>
          <p:cNvPr id="5" name="Footer Placeholder 4">
            <a:extLst>
              <a:ext uri="{FF2B5EF4-FFF2-40B4-BE49-F238E27FC236}">
                <a16:creationId xmlns:a16="http://schemas.microsoft.com/office/drawing/2014/main" id="{21A9D9E9-260D-C40F-C17B-D7E44DBBD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40047-976C-0241-1848-6C22420F4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B88BA-A180-43DC-8A57-4A39DB0EA312}" type="slidenum">
              <a:rPr lang="en-US" smtClean="0"/>
              <a:t>‹#›</a:t>
            </a:fld>
            <a:endParaRPr lang="en-US"/>
          </a:p>
        </p:txBody>
      </p:sp>
    </p:spTree>
    <p:extLst>
      <p:ext uri="{BB962C8B-B14F-4D97-AF65-F5344CB8AC3E}">
        <p14:creationId xmlns:p14="http://schemas.microsoft.com/office/powerpoint/2010/main" val="349679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bs.fldoe.org/Library/apply.html"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Maureen.Dorosinski@dbs.fldoe.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Travis.Green@dbs.fldoe.or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B35BC-627B-6BCD-7AB2-357D2513B836}"/>
              </a:ext>
            </a:extLst>
          </p:cNvPr>
          <p:cNvSpPr>
            <a:spLocks noGrp="1"/>
          </p:cNvSpPr>
          <p:nvPr>
            <p:ph type="ctrTitle"/>
          </p:nvPr>
        </p:nvSpPr>
        <p:spPr>
          <a:xfrm>
            <a:off x="1184057" y="1992025"/>
            <a:ext cx="10071536" cy="1702888"/>
          </a:xfrm>
        </p:spPr>
        <p:txBody>
          <a:bodyPr anchor="b">
            <a:normAutofit/>
          </a:bodyPr>
          <a:lstStyle/>
          <a:p>
            <a:r>
              <a:rPr lang="en-US" sz="4400" b="1" dirty="0">
                <a:latin typeface="Arial" panose="020B0604020202020204" pitchFamily="34" charset="0"/>
                <a:cs typeface="Arial" panose="020B0604020202020204" pitchFamily="34" charset="0"/>
              </a:rPr>
              <a:t>The Florida Bureau of Braille and Talking Book Library Services </a:t>
            </a:r>
          </a:p>
        </p:txBody>
      </p:sp>
      <p:sp>
        <p:nvSpPr>
          <p:cNvPr id="3" name="Subtitle 2">
            <a:extLst>
              <a:ext uri="{FF2B5EF4-FFF2-40B4-BE49-F238E27FC236}">
                <a16:creationId xmlns:a16="http://schemas.microsoft.com/office/drawing/2014/main" id="{3D59138D-FB8F-C631-A28B-E2B996FCE4EE}"/>
              </a:ext>
            </a:extLst>
          </p:cNvPr>
          <p:cNvSpPr>
            <a:spLocks noGrp="1"/>
          </p:cNvSpPr>
          <p:nvPr>
            <p:ph type="subTitle" idx="1"/>
          </p:nvPr>
        </p:nvSpPr>
        <p:spPr>
          <a:xfrm>
            <a:off x="1572768" y="4047678"/>
            <a:ext cx="8796528" cy="1321215"/>
          </a:xfrm>
        </p:spPr>
        <p:txBody>
          <a:bodyPr anchor="t">
            <a:normAutofit fontScale="70000" lnSpcReduction="20000"/>
          </a:bodyPr>
          <a:lstStyle/>
          <a:p>
            <a:r>
              <a:rPr lang="en-US" sz="4400" b="1" i="0" u="none" strike="noStrike" baseline="0" dirty="0">
                <a:latin typeface="CIDFont+F12"/>
              </a:rPr>
              <a:t>Ambassador Program Training-</a:t>
            </a:r>
          </a:p>
          <a:p>
            <a:r>
              <a:rPr lang="en-US" sz="4400" b="0" i="0" u="none" strike="noStrike" baseline="0" dirty="0">
                <a:latin typeface="CIDFont+F12"/>
              </a:rPr>
              <a:t>Welcome </a:t>
            </a:r>
            <a:r>
              <a:rPr lang="en-US" sz="4400" dirty="0">
                <a:latin typeface="CIDFont+F12"/>
              </a:rPr>
              <a:t>Suwannee River Regional Library System</a:t>
            </a:r>
            <a:r>
              <a:rPr lang="en-US" sz="4400" b="0" i="0" u="none" strike="noStrike" baseline="0" dirty="0">
                <a:latin typeface="CIDFont+F12"/>
              </a:rPr>
              <a:t>! </a:t>
            </a:r>
          </a:p>
          <a:p>
            <a:r>
              <a:rPr lang="en-US" sz="3600" dirty="0">
                <a:latin typeface="Aptos Slab Black" panose="020F0502020204030204" pitchFamily="34" charset="0"/>
                <a:cs typeface="Arial" panose="020B0604020202020204" pitchFamily="34" charset="0"/>
              </a:rPr>
              <a:t>Jo Kennon Dowling Park Library </a:t>
            </a:r>
            <a:r>
              <a:rPr lang="en-US" sz="3600" b="1" dirty="0">
                <a:latin typeface="Aptos Slab Black" panose="020F0502020204030204" pitchFamily="34" charset="0"/>
                <a:cs typeface="Arial" panose="020B0604020202020204" pitchFamily="34" charset="0"/>
              </a:rPr>
              <a:t>and </a:t>
            </a:r>
            <a:r>
              <a:rPr lang="en-US" sz="3600" dirty="0">
                <a:latin typeface="Aptos Slab Black" panose="020F0502020204030204" pitchFamily="34" charset="0"/>
                <a:cs typeface="Arial" panose="020B0604020202020204" pitchFamily="34" charset="0"/>
              </a:rPr>
              <a:t>Lee Public Library </a:t>
            </a: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998" y="563344"/>
            <a:ext cx="4057031" cy="933118"/>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485" y="546864"/>
            <a:ext cx="3441518" cy="1047898"/>
          </a:xfrm>
          <a:prstGeom prst="rect">
            <a:avLst/>
          </a:prstGeom>
        </p:spPr>
      </p:pic>
    </p:spTree>
    <p:extLst>
      <p:ext uri="{BB962C8B-B14F-4D97-AF65-F5344CB8AC3E}">
        <p14:creationId xmlns:p14="http://schemas.microsoft.com/office/powerpoint/2010/main" val="107033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0DB9FD-23C7-C4F9-1CFA-6156A712F50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4ADEC75-6A85-10F0-D3ED-3D7645909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66DF57B-79A8-81CD-C8BF-CD315C0FE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21976DF0-3477-64C6-E0F8-12BDC1DF8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1145251-E1CA-690F-59C7-DED138337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40702690-0A7C-9581-751B-12B05540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F2930945-99BD-102E-589E-EEA64FC50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F38CF294-7F0A-53B7-4F1A-8F5969FE7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EDB7CB25-F495-7209-85DB-869C3019AA43}"/>
              </a:ext>
            </a:extLst>
          </p:cNvPr>
          <p:cNvSpPr txBox="1">
            <a:spLocks/>
          </p:cNvSpPr>
          <p:nvPr/>
        </p:nvSpPr>
        <p:spPr>
          <a:xfrm>
            <a:off x="808971" y="397669"/>
            <a:ext cx="1087706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Tell me more about music.</a:t>
            </a:r>
          </a:p>
        </p:txBody>
      </p:sp>
      <p:sp>
        <p:nvSpPr>
          <p:cNvPr id="6" name="Content Placeholder 2">
            <a:extLst>
              <a:ext uri="{FF2B5EF4-FFF2-40B4-BE49-F238E27FC236}">
                <a16:creationId xmlns:a16="http://schemas.microsoft.com/office/drawing/2014/main" id="{5EBE66ED-7113-835A-414A-C6BF469BD154}"/>
              </a:ext>
            </a:extLst>
          </p:cNvPr>
          <p:cNvSpPr txBox="1">
            <a:spLocks/>
          </p:cNvSpPr>
          <p:nvPr/>
        </p:nvSpPr>
        <p:spPr>
          <a:xfrm>
            <a:off x="808971" y="1918883"/>
            <a:ext cx="10574058" cy="31195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US" b="0" i="0" dirty="0">
                <a:solidFill>
                  <a:srgbClr val="333333"/>
                </a:solidFill>
                <a:effectLst/>
                <a:latin typeface="Roboto" panose="02000000000000000000" pitchFamily="2" charset="0"/>
              </a:rPr>
              <a:t>NLS does not offer music for listening, but offers musical scores and books in ebraille, braille, and large print (sometimes known as bold note), and recorded instructional materials for learning to play various musical instruments. Music appreciation materials are also available.</a:t>
            </a:r>
          </a:p>
          <a:p>
            <a:pPr marR="0" lvl="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Anyone currently registered with an NLS cooperating library qualifies to receive music services and will be able to have materials sent to their address from NLS Music Section directly. </a:t>
            </a:r>
          </a:p>
          <a:p>
            <a:pPr marR="0" lvl="0" algn="l" defTabSz="914400" rtl="0" eaLnBrk="1" fontAlgn="auto" latinLnBrk="0" hangingPunct="1">
              <a:lnSpc>
                <a:spcPct val="90000"/>
              </a:lnSpc>
              <a:spcBef>
                <a:spcPts val="100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They can also download from the Braille and Audio Reading Download service.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858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3005539" y="296544"/>
            <a:ext cx="6908903" cy="903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Arial" panose="020B0604020202020204" pitchFamily="34" charset="0"/>
                <a:cs typeface="Arial" panose="020B0604020202020204" pitchFamily="34" charset="0"/>
              </a:rPr>
              <a:t>Patron Programming</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1147701" y="1372634"/>
            <a:ext cx="4304290" cy="3784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latin typeface="Arial" panose="020B0604020202020204" pitchFamily="34" charset="0"/>
                <a:cs typeface="Arial" panose="020B0604020202020204" pitchFamily="34" charset="0"/>
              </a:rPr>
              <a:t>Call-in monthly meetups:</a:t>
            </a:r>
          </a:p>
          <a:p>
            <a:pPr algn="l">
              <a:lnSpc>
                <a:spcPct val="100000"/>
              </a:lnSpc>
            </a:pPr>
            <a:r>
              <a:rPr lang="en-US" dirty="0">
                <a:latin typeface="Arial" panose="020B0604020202020204" pitchFamily="34" charset="0"/>
                <a:cs typeface="Arial" panose="020B0604020202020204" pitchFamily="34" charset="0"/>
              </a:rPr>
              <a:t>Calling All Cooks</a:t>
            </a:r>
          </a:p>
          <a:p>
            <a:pPr algn="l">
              <a:lnSpc>
                <a:spcPct val="100000"/>
              </a:lnSpc>
            </a:pPr>
            <a:r>
              <a:rPr lang="en-US" dirty="0">
                <a:latin typeface="Arial" panose="020B0604020202020204" pitchFamily="34" charset="0"/>
                <a:cs typeface="Arial" panose="020B0604020202020204" pitchFamily="34" charset="0"/>
              </a:rPr>
              <a:t>Wrangling All Writers</a:t>
            </a:r>
          </a:p>
          <a:p>
            <a:pPr algn="l">
              <a:lnSpc>
                <a:spcPct val="100000"/>
              </a:lnSpc>
            </a:pPr>
            <a:r>
              <a:rPr lang="en-US" sz="2400" b="0" i="0" u="none" strike="noStrike" baseline="0" dirty="0">
                <a:latin typeface="Arial" panose="020B0604020202020204" pitchFamily="34" charset="0"/>
                <a:cs typeface="Arial" panose="020B0604020202020204" pitchFamily="34" charset="0"/>
              </a:rPr>
              <a:t>Paws to Read: Pet Lovers Book Club</a:t>
            </a:r>
          </a:p>
          <a:p>
            <a:pPr algn="l">
              <a:lnSpc>
                <a:spcPct val="100000"/>
              </a:lnSpc>
            </a:pPr>
            <a:endParaRPr lang="en-US" sz="1200" b="1" i="0" u="none" strike="noStrike" baseline="0" dirty="0">
              <a:latin typeface="Arial" panose="020B0604020202020204" pitchFamily="34" charset="0"/>
              <a:cs typeface="Arial" panose="020B0604020202020204" pitchFamily="34" charset="0"/>
            </a:endParaRPr>
          </a:p>
          <a:p>
            <a:pPr algn="l">
              <a:lnSpc>
                <a:spcPct val="100000"/>
              </a:lnSpc>
            </a:pPr>
            <a:r>
              <a:rPr lang="en-US" sz="2400" b="1" i="0" u="none" strike="noStrike" baseline="0" dirty="0">
                <a:latin typeface="Arial" panose="020B0604020202020204" pitchFamily="34" charset="0"/>
                <a:cs typeface="Arial" panose="020B0604020202020204" pitchFamily="34" charset="0"/>
              </a:rPr>
              <a:t>Annual:</a:t>
            </a:r>
          </a:p>
          <a:p>
            <a:pPr algn="l">
              <a:lnSpc>
                <a:spcPct val="100000"/>
              </a:lnSpc>
            </a:pPr>
            <a:r>
              <a:rPr lang="en-US" sz="2400" b="0" i="0" u="none" strike="noStrike" baseline="0" dirty="0">
                <a:latin typeface="Arial" panose="020B0604020202020204" pitchFamily="34" charset="0"/>
                <a:cs typeface="Arial" panose="020B0604020202020204" pitchFamily="34" charset="0"/>
              </a:rPr>
              <a:t>Summer Library Activities!</a:t>
            </a:r>
          </a:p>
          <a:p>
            <a:pPr algn="l">
              <a:lnSpc>
                <a:spcPct val="100000"/>
              </a:lnSpc>
            </a:pPr>
            <a:endParaRPr lang="en-US" sz="1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9AFA6372-486F-6EE8-00CA-D20B41A6E030}"/>
              </a:ext>
            </a:extLst>
          </p:cNvPr>
          <p:cNvSpPr txBox="1"/>
          <p:nvPr/>
        </p:nvSpPr>
        <p:spPr>
          <a:xfrm>
            <a:off x="6048454" y="1372634"/>
            <a:ext cx="5344970" cy="3901837"/>
          </a:xfrm>
          <a:prstGeom prst="rect">
            <a:avLst/>
          </a:prstGeom>
          <a:noFill/>
        </p:spPr>
        <p:txBody>
          <a:bodyPr wrap="square">
            <a:spAutoFit/>
          </a:bodyPr>
          <a:lstStyle/>
          <a:p>
            <a:pPr algn="l"/>
            <a:r>
              <a:rPr lang="en-US" sz="2400" b="1" i="0" u="none" strike="noStrike" baseline="0" dirty="0">
                <a:latin typeface="Arial" panose="020B0604020202020204" pitchFamily="34" charset="0"/>
                <a:cs typeface="Arial" panose="020B0604020202020204" pitchFamily="34" charset="0"/>
              </a:rPr>
              <a:t>Semi Annual newsletters:</a:t>
            </a:r>
          </a:p>
          <a:p>
            <a:pPr algn="l">
              <a:lnSpc>
                <a:spcPct val="150000"/>
              </a:lnSpc>
            </a:pPr>
            <a:r>
              <a:rPr lang="en-US" sz="2400" b="0" i="0" u="none" strike="noStrike" baseline="0" dirty="0">
                <a:latin typeface="Arial" panose="020B0604020202020204" pitchFamily="34" charset="0"/>
                <a:cs typeface="Arial" panose="020B0604020202020204" pitchFamily="34" charset="0"/>
              </a:rPr>
              <a:t>Reading Challenges</a:t>
            </a:r>
          </a:p>
          <a:p>
            <a:pPr algn="l">
              <a:lnSpc>
                <a:spcPct val="150000"/>
              </a:lnSpc>
            </a:pPr>
            <a:r>
              <a:rPr lang="en-US" sz="2400" b="0" i="0" u="none" strike="noStrike" baseline="0" dirty="0">
                <a:latin typeface="Arial" panose="020B0604020202020204" pitchFamily="34" charset="0"/>
                <a:cs typeface="Arial" panose="020B0604020202020204" pitchFamily="34" charset="0"/>
              </a:rPr>
              <a:t>Reading Bingo</a:t>
            </a:r>
          </a:p>
          <a:p>
            <a:pPr algn="l"/>
            <a:endParaRPr lang="en-US" sz="2400" b="1" i="0" u="none" strike="noStrike" baseline="0" dirty="0">
              <a:latin typeface="Arial" panose="020B0604020202020204" pitchFamily="34" charset="0"/>
              <a:cs typeface="Arial" panose="020B0604020202020204" pitchFamily="34" charset="0"/>
            </a:endParaRPr>
          </a:p>
          <a:p>
            <a:pPr algn="l"/>
            <a:r>
              <a:rPr lang="en-US" sz="2400" b="1" i="0" u="none" strike="noStrike" baseline="0" dirty="0">
                <a:latin typeface="Arial" panose="020B0604020202020204" pitchFamily="34" charset="0"/>
                <a:cs typeface="Arial" panose="020B0604020202020204" pitchFamily="34" charset="0"/>
              </a:rPr>
              <a:t>Future:</a:t>
            </a:r>
          </a:p>
          <a:p>
            <a:pPr algn="l">
              <a:lnSpc>
                <a:spcPct val="150000"/>
              </a:lnSpc>
            </a:pPr>
            <a:r>
              <a:rPr lang="en-US" sz="2400" dirty="0">
                <a:latin typeface="Arial" panose="020B0604020202020204" pitchFamily="34" charset="0"/>
                <a:cs typeface="Arial" panose="020B0604020202020204" pitchFamily="34" charset="0"/>
              </a:rPr>
              <a:t>Accessible Game Lending Collection</a:t>
            </a:r>
          </a:p>
          <a:p>
            <a:pPr algn="l">
              <a:lnSpc>
                <a:spcPct val="150000"/>
              </a:lnSpc>
            </a:pPr>
            <a:r>
              <a:rPr lang="en-US" sz="2400" dirty="0">
                <a:latin typeface="Arial" panose="020B0604020202020204" pitchFamily="34" charset="0"/>
                <a:cs typeface="Arial" panose="020B0604020202020204" pitchFamily="34" charset="0"/>
              </a:rPr>
              <a:t>More with gardening, technology, and crafting!</a:t>
            </a:r>
          </a:p>
        </p:txBody>
      </p:sp>
    </p:spTree>
    <p:extLst>
      <p:ext uri="{BB962C8B-B14F-4D97-AF65-F5344CB8AC3E}">
        <p14:creationId xmlns:p14="http://schemas.microsoft.com/office/powerpoint/2010/main" val="94920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95D846-FFC1-AB9D-10CD-0E9237CBCBB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0FB9C4E-B5C0-03CB-0CB8-27093A1EA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7101C1CA-2568-59EE-2584-D7A75EB71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0B55162F-FE82-6046-8D75-269D940331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F3C77D1-7E12-2AF0-DA57-83488BA8F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90DB990-B8B6-AC16-BC10-D1827FF88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1DA31056-473B-3D95-F69A-BFDDFC639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3BD2C0EE-FCE3-B48E-648E-85B0E6168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9DD3DCC0-FC5E-3731-3819-3ABABBC8CA69}"/>
              </a:ext>
            </a:extLst>
          </p:cNvPr>
          <p:cNvSpPr txBox="1">
            <a:spLocks/>
          </p:cNvSpPr>
          <p:nvPr/>
        </p:nvSpPr>
        <p:spPr>
          <a:xfrm>
            <a:off x="1537329" y="3936118"/>
            <a:ext cx="42728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Applications</a:t>
            </a:r>
          </a:p>
        </p:txBody>
      </p:sp>
      <p:pic>
        <p:nvPicPr>
          <p:cNvPr id="8" name="Picture 7">
            <a:extLst>
              <a:ext uri="{FF2B5EF4-FFF2-40B4-BE49-F238E27FC236}">
                <a16:creationId xmlns:a16="http://schemas.microsoft.com/office/drawing/2014/main" id="{1ED44CD0-BFA5-589C-0301-E61F19C44B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0502" y="434402"/>
            <a:ext cx="5927934" cy="4024871"/>
          </a:xfrm>
          <a:prstGeom prst="rect">
            <a:avLst/>
          </a:prstGeom>
        </p:spPr>
      </p:pic>
    </p:spTree>
    <p:extLst>
      <p:ext uri="{BB962C8B-B14F-4D97-AF65-F5344CB8AC3E}">
        <p14:creationId xmlns:p14="http://schemas.microsoft.com/office/powerpoint/2010/main" val="409699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6739128" y="2057852"/>
            <a:ext cx="4617720" cy="15601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Easy Application Process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Librarians can certify!</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304740C-25B5-57AE-F91B-F4AAE09E7739}"/>
              </a:ext>
            </a:extLst>
          </p:cNvPr>
          <p:cNvSpPr txBox="1"/>
          <p:nvPr/>
        </p:nvSpPr>
        <p:spPr>
          <a:xfrm>
            <a:off x="901074" y="4925313"/>
            <a:ext cx="106241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 our website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https://dbs.fldoe.org/Library/apply.html</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2D4EDB6-9DED-279F-A002-311AAB27B2C3}"/>
              </a:ext>
            </a:extLst>
          </p:cNvPr>
          <p:cNvPicPr>
            <a:picLocks noChangeAspect="1"/>
          </p:cNvPicPr>
          <p:nvPr/>
        </p:nvPicPr>
        <p:blipFill>
          <a:blip r:embed="rId6"/>
          <a:srcRect t="2771" r="34075" b="17350"/>
          <a:stretch/>
        </p:blipFill>
        <p:spPr>
          <a:xfrm>
            <a:off x="901074" y="1168482"/>
            <a:ext cx="5710088" cy="341695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3850414" y="287562"/>
            <a:ext cx="5290415" cy="804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Signing People Up:</a:t>
            </a:r>
          </a:p>
        </p:txBody>
      </p:sp>
    </p:spTree>
    <p:extLst>
      <p:ext uri="{BB962C8B-B14F-4D97-AF65-F5344CB8AC3E}">
        <p14:creationId xmlns:p14="http://schemas.microsoft.com/office/powerpoint/2010/main" val="3580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4434336" y="2079194"/>
            <a:ext cx="5531218" cy="15601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75621E-01C3-364C-72FF-7FFA633C3DDC}"/>
              </a:ext>
            </a:extLst>
          </p:cNvPr>
          <p:cNvSpPr txBox="1">
            <a:spLocks/>
          </p:cNvSpPr>
          <p:nvPr/>
        </p:nvSpPr>
        <p:spPr>
          <a:xfrm>
            <a:off x="1217134" y="4168680"/>
            <a:ext cx="9751426" cy="1174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Download the application (PDF file) to a folder on your computer.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Fill out the form with the potential patron.</a:t>
            </a:r>
          </a:p>
          <a:p>
            <a:pPr algn="l"/>
            <a:endParaRPr lang="en-US" sz="24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E39ADBD7-E956-9847-B04A-2E6B8188E0D8}"/>
              </a:ext>
            </a:extLst>
          </p:cNvPr>
          <p:cNvSpPr txBox="1">
            <a:spLocks/>
          </p:cNvSpPr>
          <p:nvPr/>
        </p:nvSpPr>
        <p:spPr>
          <a:xfrm>
            <a:off x="995201" y="-137958"/>
            <a:ext cx="1060033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Arial" panose="020B0604020202020204" pitchFamily="34" charset="0"/>
                <a:cs typeface="Arial" panose="020B0604020202020204" pitchFamily="34" charset="0"/>
              </a:rPr>
              <a:t>Instructions for a Certifying Authority:</a:t>
            </a:r>
          </a:p>
        </p:txBody>
      </p:sp>
      <p:pic>
        <p:nvPicPr>
          <p:cNvPr id="13" name="Picture 12">
            <a:extLst>
              <a:ext uri="{FF2B5EF4-FFF2-40B4-BE49-F238E27FC236}">
                <a16:creationId xmlns:a16="http://schemas.microsoft.com/office/drawing/2014/main" id="{4F9FF6B3-9D88-7EFD-AB35-0CBC0E77C540}"/>
              </a:ext>
            </a:extLst>
          </p:cNvPr>
          <p:cNvPicPr>
            <a:picLocks noChangeAspect="1"/>
          </p:cNvPicPr>
          <p:nvPr/>
        </p:nvPicPr>
        <p:blipFill>
          <a:blip r:embed="rId5"/>
          <a:stretch>
            <a:fillRect/>
          </a:stretch>
        </p:blipFill>
        <p:spPr>
          <a:xfrm>
            <a:off x="753339" y="1416085"/>
            <a:ext cx="10679015" cy="2429214"/>
          </a:xfrm>
          <a:prstGeom prst="rect">
            <a:avLst/>
          </a:prstGeom>
        </p:spPr>
      </p:pic>
    </p:spTree>
    <p:extLst>
      <p:ext uri="{BB962C8B-B14F-4D97-AF65-F5344CB8AC3E}">
        <p14:creationId xmlns:p14="http://schemas.microsoft.com/office/powerpoint/2010/main" val="299717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4434336" y="2079194"/>
            <a:ext cx="5531218" cy="15601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75621E-01C3-364C-72FF-7FFA633C3DDC}"/>
              </a:ext>
            </a:extLst>
          </p:cNvPr>
          <p:cNvSpPr txBox="1">
            <a:spLocks/>
          </p:cNvSpPr>
          <p:nvPr/>
        </p:nvSpPr>
        <p:spPr>
          <a:xfrm>
            <a:off x="1060704" y="1612742"/>
            <a:ext cx="10299192" cy="32883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Page One:</a:t>
            </a:r>
          </a:p>
          <a:p>
            <a:pPr algn="l"/>
            <a:r>
              <a:rPr lang="en-US" sz="2800" b="1" dirty="0">
                <a:solidFill>
                  <a:schemeClr val="accent6">
                    <a:lumMod val="75000"/>
                  </a:schemeClr>
                </a:solidFill>
                <a:latin typeface="Arial" panose="020B0604020202020204" pitchFamily="34" charset="0"/>
                <a:cs typeface="Arial" panose="020B0604020202020204" pitchFamily="34" charset="0"/>
              </a:rPr>
              <a:t>Eligibility</a:t>
            </a:r>
          </a:p>
          <a:p>
            <a:pPr algn="l"/>
            <a:r>
              <a:rPr lang="en-US" dirty="0"/>
              <a:t>1. An individual who is blind or has a visual impairment that makes them unable to comfortably read print books. </a:t>
            </a:r>
          </a:p>
          <a:p>
            <a:pPr algn="l"/>
            <a:r>
              <a:rPr lang="en-US" dirty="0"/>
              <a:t>2. An individual who has a perceptual or reading disability. </a:t>
            </a:r>
          </a:p>
          <a:p>
            <a:pPr algn="l"/>
            <a:r>
              <a:rPr lang="en-US" dirty="0"/>
              <a:t>3. An individual who has a physical disability that makes it hard to hold or manipulate a book or to focus or move the eyes as needed to read a print book.</a:t>
            </a:r>
            <a:r>
              <a:rPr lang="en-US" dirty="0">
                <a:latin typeface="Arial" panose="020B0604020202020204" pitchFamily="34" charset="0"/>
                <a:cs typeface="Arial" panose="020B0604020202020204" pitchFamily="34" charset="0"/>
              </a:rPr>
              <a:t> </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6DD5461-8336-A00B-B149-8FA4A0E4F311}"/>
              </a:ext>
            </a:extLst>
          </p:cNvPr>
          <p:cNvSpPr txBox="1">
            <a:spLocks/>
          </p:cNvSpPr>
          <p:nvPr/>
        </p:nvSpPr>
        <p:spPr>
          <a:xfrm>
            <a:off x="1060704" y="176113"/>
            <a:ext cx="1060033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Instructions for a Certifying Authority (cont.): </a:t>
            </a:r>
          </a:p>
        </p:txBody>
      </p:sp>
    </p:spTree>
    <p:extLst>
      <p:ext uri="{BB962C8B-B14F-4D97-AF65-F5344CB8AC3E}">
        <p14:creationId xmlns:p14="http://schemas.microsoft.com/office/powerpoint/2010/main" val="56887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3" name="Content Placeholder 2">
            <a:extLst>
              <a:ext uri="{FF2B5EF4-FFF2-40B4-BE49-F238E27FC236}">
                <a16:creationId xmlns:a16="http://schemas.microsoft.com/office/drawing/2014/main" id="{7B75621E-01C3-364C-72FF-7FFA633C3DDC}"/>
              </a:ext>
            </a:extLst>
          </p:cNvPr>
          <p:cNvSpPr txBox="1">
            <a:spLocks/>
          </p:cNvSpPr>
          <p:nvPr/>
        </p:nvSpPr>
        <p:spPr>
          <a:xfrm>
            <a:off x="1242210" y="1801498"/>
            <a:ext cx="4530702" cy="30813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Page Two:</a:t>
            </a:r>
          </a:p>
          <a:p>
            <a:pPr marL="457200" indent="-457200" algn="l">
              <a:buAutoNum type="arabicPeriod"/>
            </a:pPr>
            <a:r>
              <a:rPr lang="en-US" dirty="0">
                <a:latin typeface="Arial" panose="020B0604020202020204" pitchFamily="34" charset="0"/>
                <a:cs typeface="Arial" panose="020B0604020202020204" pitchFamily="34" charset="0"/>
              </a:rPr>
              <a:t>Patron Contact Information</a:t>
            </a:r>
          </a:p>
          <a:p>
            <a:pPr marL="457200" indent="-457200" algn="l">
              <a:buAutoNum type="arabicPeriod"/>
            </a:pPr>
            <a:r>
              <a:rPr lang="en-US" dirty="0">
                <a:latin typeface="Arial" panose="020B0604020202020204" pitchFamily="34" charset="0"/>
                <a:cs typeface="Arial" panose="020B0604020202020204" pitchFamily="34" charset="0"/>
              </a:rPr>
              <a:t>Parental Acknowledgement</a:t>
            </a:r>
          </a:p>
          <a:p>
            <a:pPr marL="457200" indent="-457200" algn="l">
              <a:buAutoNum type="arabicPeriod"/>
            </a:pPr>
            <a:r>
              <a:rPr lang="en-US" dirty="0">
                <a:latin typeface="Arial" panose="020B0604020202020204" pitchFamily="34" charset="0"/>
                <a:cs typeface="Arial" panose="020B0604020202020204" pitchFamily="34" charset="0"/>
              </a:rPr>
              <a:t>Veteran’s Preference</a:t>
            </a:r>
          </a:p>
          <a:p>
            <a:pPr algn="l"/>
            <a:r>
              <a:rPr lang="en-US" dirty="0">
                <a:latin typeface="Arial" panose="020B0604020202020204" pitchFamily="34" charset="0"/>
                <a:cs typeface="Arial" panose="020B0604020202020204" pitchFamily="34" charset="0"/>
              </a:rPr>
              <a:t> </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6DD5461-8336-A00B-B149-8FA4A0E4F311}"/>
              </a:ext>
            </a:extLst>
          </p:cNvPr>
          <p:cNvSpPr txBox="1">
            <a:spLocks/>
          </p:cNvSpPr>
          <p:nvPr/>
        </p:nvSpPr>
        <p:spPr>
          <a:xfrm>
            <a:off x="1060704" y="521208"/>
            <a:ext cx="10600335" cy="980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Instructions for a Certifying Authority (cont.):</a:t>
            </a:r>
          </a:p>
        </p:txBody>
      </p:sp>
      <p:pic>
        <p:nvPicPr>
          <p:cNvPr id="6" name="Picture 5">
            <a:extLst>
              <a:ext uri="{FF2B5EF4-FFF2-40B4-BE49-F238E27FC236}">
                <a16:creationId xmlns:a16="http://schemas.microsoft.com/office/drawing/2014/main" id="{F17EC3D4-6230-1BC3-46D6-03637A939785}"/>
              </a:ext>
            </a:extLst>
          </p:cNvPr>
          <p:cNvPicPr>
            <a:picLocks noChangeAspect="1"/>
          </p:cNvPicPr>
          <p:nvPr/>
        </p:nvPicPr>
        <p:blipFill>
          <a:blip r:embed="rId5"/>
          <a:stretch>
            <a:fillRect/>
          </a:stretch>
        </p:blipFill>
        <p:spPr>
          <a:xfrm>
            <a:off x="5860221" y="2165645"/>
            <a:ext cx="5492301" cy="2244316"/>
          </a:xfrm>
          <a:prstGeom prst="rect">
            <a:avLst/>
          </a:prstGeom>
        </p:spPr>
      </p:pic>
    </p:spTree>
    <p:extLst>
      <p:ext uri="{BB962C8B-B14F-4D97-AF65-F5344CB8AC3E}">
        <p14:creationId xmlns:p14="http://schemas.microsoft.com/office/powerpoint/2010/main" val="83898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3814136" y="1129867"/>
            <a:ext cx="5290415" cy="853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latin typeface="Arial" panose="020B0604020202020204" pitchFamily="34" charset="0"/>
                <a:cs typeface="Arial" panose="020B0604020202020204" pitchFamily="34" charset="0"/>
              </a:rPr>
              <a:t>Certification:</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1253700" y="2183603"/>
            <a:ext cx="6400800" cy="8538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Page Three: </a:t>
            </a:r>
            <a:r>
              <a:rPr lang="en-US" dirty="0">
                <a:cs typeface="Arial" panose="020B0604020202020204" pitchFamily="34" charset="0"/>
              </a:rPr>
              <a:t>Completely fill in all fields.</a:t>
            </a:r>
          </a:p>
          <a:p>
            <a:pPr marL="342900" indent="-342900" algn="l">
              <a:buFont typeface="Arial" panose="020B0604020202020204" pitchFamily="34" charset="0"/>
              <a:buChar char="•"/>
            </a:pPr>
            <a:endParaRPr lang="en-US" dirty="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5B29D31-B03B-02E5-4442-F694D74AB2FF}"/>
              </a:ext>
            </a:extLst>
          </p:cNvPr>
          <p:cNvPicPr>
            <a:picLocks noChangeAspect="1"/>
          </p:cNvPicPr>
          <p:nvPr/>
        </p:nvPicPr>
        <p:blipFill>
          <a:blip r:embed="rId5"/>
          <a:stretch>
            <a:fillRect/>
          </a:stretch>
        </p:blipFill>
        <p:spPr>
          <a:xfrm>
            <a:off x="2345219" y="2685897"/>
            <a:ext cx="6771360" cy="2844245"/>
          </a:xfrm>
          <a:prstGeom prst="rect">
            <a:avLst/>
          </a:prstGeom>
        </p:spPr>
      </p:pic>
      <p:sp>
        <p:nvSpPr>
          <p:cNvPr id="2" name="Title 1">
            <a:extLst>
              <a:ext uri="{FF2B5EF4-FFF2-40B4-BE49-F238E27FC236}">
                <a16:creationId xmlns:a16="http://schemas.microsoft.com/office/drawing/2014/main" id="{10BC8C2B-C91A-9946-4A29-56AD914606C8}"/>
              </a:ext>
            </a:extLst>
          </p:cNvPr>
          <p:cNvSpPr txBox="1">
            <a:spLocks/>
          </p:cNvSpPr>
          <p:nvPr/>
        </p:nvSpPr>
        <p:spPr>
          <a:xfrm>
            <a:off x="995201" y="-87274"/>
            <a:ext cx="1060033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Instructions for a Certifying Authority (cont.): </a:t>
            </a:r>
          </a:p>
        </p:txBody>
      </p:sp>
    </p:spTree>
    <p:extLst>
      <p:ext uri="{BB962C8B-B14F-4D97-AF65-F5344CB8AC3E}">
        <p14:creationId xmlns:p14="http://schemas.microsoft.com/office/powerpoint/2010/main" val="354247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995201" y="429768"/>
            <a:ext cx="10600335" cy="8062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Arial" panose="020B0604020202020204" pitchFamily="34" charset="0"/>
                <a:cs typeface="Arial" panose="020B0604020202020204" pitchFamily="34" charset="0"/>
              </a:rPr>
              <a:t>Instructions for a Certifying Authority (cont.): </a:t>
            </a:r>
          </a:p>
        </p:txBody>
      </p:sp>
      <p:sp>
        <p:nvSpPr>
          <p:cNvPr id="2" name="Content Placeholder 2">
            <a:extLst>
              <a:ext uri="{FF2B5EF4-FFF2-40B4-BE49-F238E27FC236}">
                <a16:creationId xmlns:a16="http://schemas.microsoft.com/office/drawing/2014/main" id="{95510C1F-74C2-9917-8A53-9E5DB9E2634D}"/>
              </a:ext>
            </a:extLst>
          </p:cNvPr>
          <p:cNvSpPr txBox="1">
            <a:spLocks/>
          </p:cNvSpPr>
          <p:nvPr/>
        </p:nvSpPr>
        <p:spPr>
          <a:xfrm>
            <a:off x="378111" y="1778186"/>
            <a:ext cx="3870039" cy="27991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Page Four: </a:t>
            </a:r>
          </a:p>
          <a:p>
            <a:pPr marL="342900" indent="-342900" algn="l">
              <a:buFont typeface="Arial" panose="020B0604020202020204" pitchFamily="34" charset="0"/>
              <a:buChar char="•"/>
            </a:pPr>
            <a:r>
              <a:rPr lang="en-US" dirty="0"/>
              <a:t>How do they want to get their books delivered? </a:t>
            </a:r>
          </a:p>
          <a:p>
            <a:pPr lvl="1" algn="l"/>
            <a:r>
              <a:rPr lang="en-US" i="1" dirty="0"/>
              <a:t>Mobile Device? Or by mail? </a:t>
            </a:r>
          </a:p>
          <a:p>
            <a:pPr marL="342900" indent="-342900" algn="l">
              <a:buFont typeface="Arial" panose="020B0604020202020204" pitchFamily="34" charset="0"/>
              <a:buChar char="•"/>
            </a:pPr>
            <a:r>
              <a:rPr lang="en-US" dirty="0"/>
              <a:t>How did they hear about the service?</a:t>
            </a:r>
          </a:p>
          <a:p>
            <a:pPr lvl="1" algn="l"/>
            <a:r>
              <a:rPr lang="en-US" i="1" dirty="0"/>
              <a:t>Check “Event/Expo”, and please write in “Maureen”.</a:t>
            </a:r>
            <a:endParaRPr lang="en-US" i="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A27F8FE-624E-B2FE-ECD2-EF6E9591ED53}"/>
              </a:ext>
            </a:extLst>
          </p:cNvPr>
          <p:cNvPicPr>
            <a:picLocks noChangeAspect="1"/>
          </p:cNvPicPr>
          <p:nvPr/>
        </p:nvPicPr>
        <p:blipFill>
          <a:blip r:embed="rId5"/>
          <a:stretch>
            <a:fillRect/>
          </a:stretch>
        </p:blipFill>
        <p:spPr>
          <a:xfrm>
            <a:off x="4387046" y="1347771"/>
            <a:ext cx="7316221" cy="1314633"/>
          </a:xfrm>
          <a:prstGeom prst="rect">
            <a:avLst/>
          </a:prstGeom>
          <a:ln>
            <a:solidFill>
              <a:schemeClr val="accent6">
                <a:lumMod val="75000"/>
              </a:schemeClr>
            </a:solidFill>
          </a:ln>
          <a:effectLst>
            <a:outerShdw blurRad="50800" dist="38100" dir="16200000" rotWithShape="0">
              <a:prstClr val="black">
                <a:alpha val="40000"/>
              </a:prstClr>
            </a:outerShdw>
          </a:effectLst>
        </p:spPr>
      </p:pic>
      <p:pic>
        <p:nvPicPr>
          <p:cNvPr id="6" name="Picture 5">
            <a:extLst>
              <a:ext uri="{FF2B5EF4-FFF2-40B4-BE49-F238E27FC236}">
                <a16:creationId xmlns:a16="http://schemas.microsoft.com/office/drawing/2014/main" id="{3DDD9CB1-3647-BB0F-67B5-21B0896846E4}"/>
              </a:ext>
            </a:extLst>
          </p:cNvPr>
          <p:cNvPicPr>
            <a:picLocks noChangeAspect="1"/>
          </p:cNvPicPr>
          <p:nvPr/>
        </p:nvPicPr>
        <p:blipFill>
          <a:blip r:embed="rId6"/>
          <a:stretch>
            <a:fillRect/>
          </a:stretch>
        </p:blipFill>
        <p:spPr>
          <a:xfrm>
            <a:off x="4624733" y="2876200"/>
            <a:ext cx="7459116" cy="2638793"/>
          </a:xfrm>
          <a:prstGeom prst="rect">
            <a:avLst/>
          </a:prstGeom>
        </p:spPr>
      </p:pic>
    </p:spTree>
    <p:extLst>
      <p:ext uri="{BB962C8B-B14F-4D97-AF65-F5344CB8AC3E}">
        <p14:creationId xmlns:p14="http://schemas.microsoft.com/office/powerpoint/2010/main" val="230204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3526288" y="399170"/>
            <a:ext cx="5290415" cy="943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latin typeface="Arial" panose="020B0604020202020204" pitchFamily="34" charset="0"/>
                <a:cs typeface="Arial" panose="020B0604020202020204" pitchFamily="34" charset="0"/>
              </a:rPr>
              <a:t>Submit Application:</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1097280" y="1661162"/>
            <a:ext cx="9976104" cy="3779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dirty="0">
                <a:latin typeface="Arial" panose="020B0604020202020204" pitchFamily="34" charset="0"/>
                <a:cs typeface="Arial" panose="020B0604020202020204" pitchFamily="34" charset="0"/>
              </a:rPr>
              <a:t>Save the PDF and attach it in an email to:</a:t>
            </a:r>
          </a:p>
          <a:p>
            <a:pPr algn="l">
              <a:lnSpc>
                <a:spcPct val="110000"/>
              </a:lnSpc>
            </a:pPr>
            <a:r>
              <a:rPr lang="en-US"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OPAC_librarian@dbs.fldoe.org</a:t>
            </a:r>
            <a:endParaRPr lang="en-US" sz="3600" b="1" dirty="0">
              <a:latin typeface="Arial" panose="020B0604020202020204" pitchFamily="34" charset="0"/>
              <a:cs typeface="Arial" panose="020B0604020202020204" pitchFamily="34" charset="0"/>
            </a:endParaRPr>
          </a:p>
          <a:p>
            <a:pPr algn="l">
              <a:lnSpc>
                <a:spcPct val="110000"/>
              </a:lnSpc>
            </a:pPr>
            <a:endParaRPr lang="en-US" sz="1200" dirty="0">
              <a:latin typeface="Arial" panose="020B0604020202020204" pitchFamily="34" charset="0"/>
              <a:cs typeface="Arial" panose="020B0604020202020204" pitchFamily="34" charset="0"/>
            </a:endParaRPr>
          </a:p>
          <a:p>
            <a:pPr algn="l">
              <a:lnSpc>
                <a:spcPct val="110000"/>
              </a:lnSpc>
            </a:pPr>
            <a:r>
              <a:rPr lang="en-US" sz="2800" dirty="0">
                <a:latin typeface="Arial" panose="020B0604020202020204" pitchFamily="34" charset="0"/>
                <a:cs typeface="Arial" panose="020B0604020202020204" pitchFamily="34" charset="0"/>
              </a:rPr>
              <a:t>	 </a:t>
            </a:r>
            <a:r>
              <a:rPr lang="en-US" sz="3200" b="1" dirty="0">
                <a:solidFill>
                  <a:srgbClr val="7030A0"/>
                </a:solidFill>
                <a:latin typeface="Arial" panose="020B0604020202020204" pitchFamily="34" charset="0"/>
                <a:cs typeface="Arial" panose="020B0604020202020204" pitchFamily="34" charset="0"/>
              </a:rPr>
              <a:t>Success!!</a:t>
            </a:r>
            <a:r>
              <a:rPr lang="en-US" sz="2800" b="1" dirty="0">
                <a:solidFill>
                  <a:srgbClr val="7030A0"/>
                </a:solidFill>
                <a:latin typeface="Arial" panose="020B0604020202020204" pitchFamily="34" charset="0"/>
                <a:cs typeface="Arial" panose="020B0604020202020204" pitchFamily="34" charset="0"/>
              </a:rPr>
              <a:t> Thank you for your help! </a:t>
            </a:r>
          </a:p>
          <a:p>
            <a:pPr algn="l">
              <a:lnSpc>
                <a:spcPct val="110000"/>
              </a:lnSpc>
            </a:pPr>
            <a:endParaRPr lang="en-US" sz="1200" dirty="0">
              <a:latin typeface="Arial" panose="020B0604020202020204" pitchFamily="34" charset="0"/>
              <a:cs typeface="Arial" panose="020B0604020202020204" pitchFamily="34" charset="0"/>
            </a:endParaRPr>
          </a:p>
          <a:p>
            <a:pPr algn="l">
              <a:lnSpc>
                <a:spcPct val="110000"/>
              </a:lnSpc>
            </a:pPr>
            <a:r>
              <a:rPr lang="en-US" sz="2800" dirty="0">
                <a:latin typeface="Arial" panose="020B0604020202020204" pitchFamily="34" charset="0"/>
                <a:cs typeface="Arial" panose="020B0604020202020204" pitchFamily="34" charset="0"/>
              </a:rPr>
              <a:t>The application will be reviewed and entered in our system within 2-3 business days!</a:t>
            </a: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92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2709393" y="367634"/>
            <a:ext cx="6745504" cy="1188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Benefits &amp; Outcomes</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1511704" y="1524631"/>
            <a:ext cx="9162288" cy="3042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Answer basic questions about the service.</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Become a superstar in filling out the application.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Show people how the equipment works.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Get an account to download books to demo on a mobile device.</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Display materials in your libraries, and during outreach events.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Refer them to us or your local DBS district office for more info.</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69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BBB675-B021-29CE-EA92-430AE190E63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7E44002-083F-2067-5668-D02FFF9D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AA2A886C-4851-CFD3-149F-3826629ADC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D4EDB0AD-596B-A251-FADC-6B0C83816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8F536F-5861-BE76-E776-AE231B4AFB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AE0095E6-7582-661F-8D65-79FEFA504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72D9551C-F178-365F-A89B-FCBD9CAD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A46CD803-BB82-E10C-C099-E2B57EBD4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B5787745-00F2-ADFA-6DBF-1D15F7A6816E}"/>
              </a:ext>
            </a:extLst>
          </p:cNvPr>
          <p:cNvSpPr txBox="1">
            <a:spLocks/>
          </p:cNvSpPr>
          <p:nvPr/>
        </p:nvSpPr>
        <p:spPr>
          <a:xfrm>
            <a:off x="1537329" y="3936118"/>
            <a:ext cx="42728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Equipment</a:t>
            </a:r>
          </a:p>
        </p:txBody>
      </p:sp>
      <p:pic>
        <p:nvPicPr>
          <p:cNvPr id="8" name="Picture 7">
            <a:extLst>
              <a:ext uri="{FF2B5EF4-FFF2-40B4-BE49-F238E27FC236}">
                <a16:creationId xmlns:a16="http://schemas.microsoft.com/office/drawing/2014/main" id="{5EAF0988-9B67-926E-E7B1-04B3B226C0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0502" y="434402"/>
            <a:ext cx="5927934" cy="4024871"/>
          </a:xfrm>
          <a:prstGeom prst="rect">
            <a:avLst/>
          </a:prstGeom>
        </p:spPr>
      </p:pic>
    </p:spTree>
    <p:extLst>
      <p:ext uri="{BB962C8B-B14F-4D97-AF65-F5344CB8AC3E}">
        <p14:creationId xmlns:p14="http://schemas.microsoft.com/office/powerpoint/2010/main" val="422185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4310785" y="397669"/>
            <a:ext cx="529041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How We Deliver:</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5046642" y="1918883"/>
            <a:ext cx="6548893" cy="3119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personal wireless device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players (Braille refreshable display and talking book players)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238C0A4-C422-D53F-86BF-316BF52A69E0}"/>
              </a:ext>
            </a:extLst>
          </p:cNvPr>
          <p:cNvPicPr>
            <a:picLocks noChangeAspect="1"/>
          </p:cNvPicPr>
          <p:nvPr/>
        </p:nvPicPr>
        <p:blipFill rotWithShape="1">
          <a:blip r:embed="rId5">
            <a:extLst>
              <a:ext uri="{28A0092B-C50C-407E-A947-70E740481C1C}">
                <a14:useLocalDpi xmlns:a14="http://schemas.microsoft.com/office/drawing/2010/main" val="0"/>
              </a:ext>
            </a:extLst>
          </a:blip>
          <a:srcRect l="2978" t="15689" r="6586" b="14395"/>
          <a:stretch/>
        </p:blipFill>
        <p:spPr>
          <a:xfrm>
            <a:off x="5046641" y="3500922"/>
            <a:ext cx="2595717" cy="1504335"/>
          </a:xfrm>
          <a:prstGeom prst="rect">
            <a:avLst/>
          </a:prstGeom>
        </p:spPr>
      </p:pic>
      <p:pic>
        <p:nvPicPr>
          <p:cNvPr id="10" name="Picture 9">
            <a:extLst>
              <a:ext uri="{FF2B5EF4-FFF2-40B4-BE49-F238E27FC236}">
                <a16:creationId xmlns:a16="http://schemas.microsoft.com/office/drawing/2014/main" id="{E1AE9FC5-880E-D19B-B474-9A382ACF92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4143" y="862420"/>
            <a:ext cx="3433156" cy="3859760"/>
          </a:xfrm>
          <a:prstGeom prst="rect">
            <a:avLst/>
          </a:prstGeom>
        </p:spPr>
      </p:pic>
      <p:pic>
        <p:nvPicPr>
          <p:cNvPr id="3" name="Picture 2">
            <a:extLst>
              <a:ext uri="{FF2B5EF4-FFF2-40B4-BE49-F238E27FC236}">
                <a16:creationId xmlns:a16="http://schemas.microsoft.com/office/drawing/2014/main" id="{4788667D-FD69-A493-82F7-01213274C41C}"/>
              </a:ext>
            </a:extLst>
          </p:cNvPr>
          <p:cNvPicPr>
            <a:picLocks noChangeAspect="1"/>
          </p:cNvPicPr>
          <p:nvPr/>
        </p:nvPicPr>
        <p:blipFill>
          <a:blip r:embed="rId7"/>
          <a:stretch>
            <a:fillRect/>
          </a:stretch>
        </p:blipFill>
        <p:spPr>
          <a:xfrm>
            <a:off x="8865965" y="2869721"/>
            <a:ext cx="1834123" cy="2486806"/>
          </a:xfrm>
          <a:prstGeom prst="rect">
            <a:avLst/>
          </a:prstGeom>
        </p:spPr>
      </p:pic>
    </p:spTree>
    <p:extLst>
      <p:ext uri="{BB962C8B-B14F-4D97-AF65-F5344CB8AC3E}">
        <p14:creationId xmlns:p14="http://schemas.microsoft.com/office/powerpoint/2010/main" val="387801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F917ED0-DCC6-011E-F5E4-0972BE128FC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8102E8-8528-1BBE-A288-415B6C71C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32E2C873-9C44-DF68-6744-3242090E53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7FEF90D8-7FBA-F9E4-4FBF-CD2FA2285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43AB33-5952-70C1-9DCF-CA3DDB8ED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BE11C2B0-22EA-C215-355A-406AB7AED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68FAFCEF-3F25-56C7-34C6-2199EDAF0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288543BB-3DDE-23E1-D7BB-7DDF1F3CD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039A311A-F6F9-6642-1E2A-DDFFA8FCC7FA}"/>
              </a:ext>
            </a:extLst>
          </p:cNvPr>
          <p:cNvSpPr txBox="1">
            <a:spLocks/>
          </p:cNvSpPr>
          <p:nvPr/>
        </p:nvSpPr>
        <p:spPr>
          <a:xfrm>
            <a:off x="1537329" y="3936118"/>
            <a:ext cx="42728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BARD</a:t>
            </a:r>
          </a:p>
        </p:txBody>
      </p:sp>
      <p:pic>
        <p:nvPicPr>
          <p:cNvPr id="8" name="Picture 7">
            <a:extLst>
              <a:ext uri="{FF2B5EF4-FFF2-40B4-BE49-F238E27FC236}">
                <a16:creationId xmlns:a16="http://schemas.microsoft.com/office/drawing/2014/main" id="{1B38F5CA-93B1-485E-5D79-16B3FB1B45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0502" y="434402"/>
            <a:ext cx="5927934" cy="4024871"/>
          </a:xfrm>
          <a:prstGeom prst="rect">
            <a:avLst/>
          </a:prstGeom>
        </p:spPr>
      </p:pic>
    </p:spTree>
    <p:extLst>
      <p:ext uri="{BB962C8B-B14F-4D97-AF65-F5344CB8AC3E}">
        <p14:creationId xmlns:p14="http://schemas.microsoft.com/office/powerpoint/2010/main" val="407501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B7E4-884B-2E9C-DC07-69C02DF71536}"/>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4CB87787-3A2E-B01B-E186-5967C268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DBF21931-7A74-B8A1-E815-CA7191B67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F6DC403D-13E2-8A0C-5A19-F2ED5738C6D6}"/>
              </a:ext>
            </a:extLst>
          </p:cNvPr>
          <p:cNvSpPr txBox="1">
            <a:spLocks/>
          </p:cNvSpPr>
          <p:nvPr/>
        </p:nvSpPr>
        <p:spPr>
          <a:xfrm>
            <a:off x="3565236" y="907339"/>
            <a:ext cx="7943272" cy="20493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National Library Service for the Blind and Print Disabled, Library of Congress (NLS) provides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Braille and Audio Reading Download (BARD) Service:</a:t>
            </a:r>
          </a:p>
        </p:txBody>
      </p:sp>
      <p:sp>
        <p:nvSpPr>
          <p:cNvPr id="6" name="Content Placeholder 2">
            <a:extLst>
              <a:ext uri="{FF2B5EF4-FFF2-40B4-BE49-F238E27FC236}">
                <a16:creationId xmlns:a16="http://schemas.microsoft.com/office/drawing/2014/main" id="{701DC05A-BC78-E435-BA39-CE7AC96F71D7}"/>
              </a:ext>
            </a:extLst>
          </p:cNvPr>
          <p:cNvSpPr txBox="1">
            <a:spLocks/>
          </p:cNvSpPr>
          <p:nvPr/>
        </p:nvSpPr>
        <p:spPr>
          <a:xfrm>
            <a:off x="685800" y="3187993"/>
            <a:ext cx="11073384" cy="22062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Books, Magazines, Catalog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Flexibility and Accessibility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Settings for notifications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b="1" dirty="0">
                <a:solidFill>
                  <a:prstClr val="black"/>
                </a:solidFill>
                <a:latin typeface="Arial" panose="020B0604020202020204" pitchFamily="34" charset="0"/>
                <a:cs typeface="Arial" panose="020B0604020202020204" pitchFamily="34" charset="0"/>
              </a:rPr>
              <a:t>We will be able to sign you up with a BARD demo account. </a:t>
            </a:r>
            <a:r>
              <a:rPr lang="en-US" sz="2000" dirty="0">
                <a:solidFill>
                  <a:prstClr val="black"/>
                </a:solidFill>
                <a:latin typeface="Arial" panose="020B0604020202020204" pitchFamily="34" charset="0"/>
                <a:cs typeface="Arial" panose="020B0604020202020204" pitchFamily="34" charset="0"/>
              </a:rPr>
              <a:t>You will be able to see the whole book collection, download a few titles to a wireless device, and see all available magazines.</a:t>
            </a:r>
            <a:endPar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blue square with white dots and a white symbol&#10;&#10;Description automatically generated">
            <a:extLst>
              <a:ext uri="{FF2B5EF4-FFF2-40B4-BE49-F238E27FC236}">
                <a16:creationId xmlns:a16="http://schemas.microsoft.com/office/drawing/2014/main" id="{F5C2168B-67BF-E9E6-946A-21E19BF02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88" y="167368"/>
            <a:ext cx="2881463" cy="2809427"/>
          </a:xfrm>
          <a:prstGeom prst="rect">
            <a:avLst/>
          </a:prstGeom>
        </p:spPr>
      </p:pic>
    </p:spTree>
    <p:extLst>
      <p:ext uri="{BB962C8B-B14F-4D97-AF65-F5344CB8AC3E}">
        <p14:creationId xmlns:p14="http://schemas.microsoft.com/office/powerpoint/2010/main" val="140883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AA29C75-F909-87A8-AC8D-15D1DB1BE31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78078C8-90EA-BE5B-D67A-961190631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04097DB7-2285-2B73-7EE2-C47791FB1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99044A8A-7D35-BB96-F62E-B46660E52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BCCA72-14A7-C796-DBD7-77FAE5D55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6B91E655-4D81-D2B3-4088-00879BB40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B342104C-83CD-69D7-C76A-6F840EC51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8D7248B-2E97-901B-594D-4A56DF9B3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B8EAAB07-45B2-8E5B-227F-64A47FD23386}"/>
              </a:ext>
            </a:extLst>
          </p:cNvPr>
          <p:cNvSpPr txBox="1">
            <a:spLocks/>
          </p:cNvSpPr>
          <p:nvPr/>
        </p:nvSpPr>
        <p:spPr>
          <a:xfrm>
            <a:off x="1537329" y="3936118"/>
            <a:ext cx="510361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Display Materials</a:t>
            </a:r>
          </a:p>
        </p:txBody>
      </p:sp>
      <p:pic>
        <p:nvPicPr>
          <p:cNvPr id="8" name="Picture 7">
            <a:extLst>
              <a:ext uri="{FF2B5EF4-FFF2-40B4-BE49-F238E27FC236}">
                <a16:creationId xmlns:a16="http://schemas.microsoft.com/office/drawing/2014/main" id="{A97DBF00-0777-ECF7-BFED-E264E9B049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0502" y="434402"/>
            <a:ext cx="5927934" cy="4024871"/>
          </a:xfrm>
          <a:prstGeom prst="rect">
            <a:avLst/>
          </a:prstGeom>
        </p:spPr>
      </p:pic>
    </p:spTree>
    <p:extLst>
      <p:ext uri="{BB962C8B-B14F-4D97-AF65-F5344CB8AC3E}">
        <p14:creationId xmlns:p14="http://schemas.microsoft.com/office/powerpoint/2010/main" val="284220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B61E-8C63-855B-3FA1-975137E3C94F}"/>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26F2C7FE-08D7-308B-F21A-9572D36C9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565AA08F-935F-487D-FA1D-C2F87BAE8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9ABC8784-F76F-8844-4664-164EF140054A}"/>
              </a:ext>
            </a:extLst>
          </p:cNvPr>
          <p:cNvSpPr txBox="1">
            <a:spLocks/>
          </p:cNvSpPr>
          <p:nvPr/>
        </p:nvSpPr>
        <p:spPr>
          <a:xfrm>
            <a:off x="808971" y="397669"/>
            <a:ext cx="10877061" cy="6721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What do you have for displays?</a:t>
            </a:r>
          </a:p>
        </p:txBody>
      </p:sp>
      <p:sp>
        <p:nvSpPr>
          <p:cNvPr id="6" name="Content Placeholder 2">
            <a:extLst>
              <a:ext uri="{FF2B5EF4-FFF2-40B4-BE49-F238E27FC236}">
                <a16:creationId xmlns:a16="http://schemas.microsoft.com/office/drawing/2014/main" id="{ECCE2BD0-B8F9-EB73-4583-ABD378B6DCA0}"/>
              </a:ext>
            </a:extLst>
          </p:cNvPr>
          <p:cNvSpPr txBox="1">
            <a:spLocks/>
          </p:cNvSpPr>
          <p:nvPr/>
        </p:nvSpPr>
        <p:spPr>
          <a:xfrm>
            <a:off x="808971" y="1467645"/>
            <a:ext cx="10574058" cy="4813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333333"/>
                </a:solidFill>
                <a:latin typeface="Roboto" panose="02000000000000000000" pitchFamily="2" charset="0"/>
              </a:rPr>
              <a:t>Postcards 6” x 8 ½”: Focus Groups of Aging, BARD/Currency Readers, General Program, Reading Disability, Students, Veterans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333333"/>
                </a:solidFill>
                <a:latin typeface="Roboto" panose="02000000000000000000" pitchFamily="2" charset="0"/>
              </a:rPr>
              <a:t>Info Sheets: t</a:t>
            </a:r>
            <a:r>
              <a:rPr lang="en-US" b="0" i="0" dirty="0">
                <a:solidFill>
                  <a:srgbClr val="333333"/>
                </a:solidFill>
                <a:effectLst/>
                <a:latin typeface="Roboto" panose="02000000000000000000" pitchFamily="2" charset="0"/>
              </a:rPr>
              <a:t>wo-sided, one-page, full color informative handouts that are easy to give out at events.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333333"/>
                </a:solidFill>
                <a:latin typeface="Roboto" panose="02000000000000000000" pitchFamily="2" charset="0"/>
              </a:rPr>
              <a:t>Braille Alphabet Cards: full alphabet and numbers, with matching raised braille dots.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333333"/>
                </a:solidFill>
                <a:latin typeface="Roboto" panose="02000000000000000000" pitchFamily="2" charset="0"/>
              </a:rPr>
              <a:t>Applications: we will include library addressed return envelopes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333333"/>
                </a:solidFill>
                <a:latin typeface="Roboto" panose="02000000000000000000" pitchFamily="2" charset="0"/>
              </a:rPr>
              <a:t>Braille Fun </a:t>
            </a:r>
            <a:r>
              <a:rPr lang="en-US">
                <a:solidFill>
                  <a:srgbClr val="333333"/>
                </a:solidFill>
                <a:latin typeface="Roboto" panose="02000000000000000000" pitchFamily="2" charset="0"/>
              </a:rPr>
              <a:t>Coloring Sheets</a:t>
            </a:r>
            <a:endParaRPr lang="en-US" dirty="0">
              <a:solidFill>
                <a:srgbClr val="333333"/>
              </a:solidFill>
              <a:latin typeface="Roboto" panose="02000000000000000000" pitchFamily="2" charset="0"/>
            </a:endParaRPr>
          </a:p>
          <a:p>
            <a:pPr marR="0" lvl="0" algn="l" defTabSz="914400" rtl="0" eaLnBrk="1" fontAlgn="auto" latinLnBrk="0" hangingPunct="1">
              <a:lnSpc>
                <a:spcPct val="90000"/>
              </a:lnSpc>
              <a:spcBef>
                <a:spcPts val="1000"/>
              </a:spcBef>
              <a:spcAft>
                <a:spcPts val="0"/>
              </a:spcAft>
              <a:buClrTx/>
              <a:buSzTx/>
              <a:tabLst/>
              <a:defRPr/>
            </a:pPr>
            <a:endParaRPr lang="en-US" sz="2800" b="1" dirty="0">
              <a:solidFill>
                <a:srgbClr val="333333"/>
              </a:solidFill>
              <a:latin typeface="Roboto" panose="02000000000000000000" pitchFamily="2" charset="0"/>
            </a:endParaRPr>
          </a:p>
          <a:p>
            <a:pPr marR="0" lvl="0" algn="l" defTabSz="914400" rtl="0" eaLnBrk="1" fontAlgn="auto" latinLnBrk="0" hangingPunct="1">
              <a:lnSpc>
                <a:spcPct val="90000"/>
              </a:lnSpc>
              <a:spcBef>
                <a:spcPts val="1000"/>
              </a:spcBef>
              <a:spcAft>
                <a:spcPts val="0"/>
              </a:spcAft>
              <a:buClrTx/>
              <a:buSzTx/>
              <a:tabLst/>
              <a:defRPr/>
            </a:pPr>
            <a:r>
              <a:rPr lang="en-US" sz="2800" b="1" dirty="0">
                <a:solidFill>
                  <a:srgbClr val="333333"/>
                </a:solidFill>
                <a:latin typeface="Roboto" panose="02000000000000000000" pitchFamily="2" charset="0"/>
              </a:rPr>
              <a:t>We will send you a starter pack with a selection with all of them!</a:t>
            </a:r>
          </a:p>
          <a:p>
            <a:pPr marR="0" lvl="0" algn="l" defTabSz="914400" rtl="0" eaLnBrk="1" fontAlgn="auto" latinLnBrk="0" hangingPunct="1">
              <a:lnSpc>
                <a:spcPct val="90000"/>
              </a:lnSpc>
              <a:spcBef>
                <a:spcPts val="1000"/>
              </a:spcBef>
              <a:spcAft>
                <a:spcPts val="0"/>
              </a:spcAft>
              <a:buClrTx/>
              <a:buSzTx/>
              <a:tabLst/>
              <a:defRPr/>
            </a:pPr>
            <a:endParaRPr lang="en-US" dirty="0">
              <a:solidFill>
                <a:srgbClr val="333333"/>
              </a:solidFill>
              <a:latin typeface="Roboto" panose="02000000000000000000" pitchFamily="2" charset="0"/>
            </a:endParaRPr>
          </a:p>
          <a:p>
            <a:pPr marR="0" lvl="0" algn="l" defTabSz="914400" rtl="0" eaLnBrk="1" fontAlgn="auto" latinLnBrk="0" hangingPunct="1">
              <a:lnSpc>
                <a:spcPct val="90000"/>
              </a:lnSpc>
              <a:spcBef>
                <a:spcPts val="1000"/>
              </a:spcBef>
              <a:spcAft>
                <a:spcPts val="0"/>
              </a:spcAft>
              <a:buClrTx/>
              <a:buSzTx/>
              <a:tabLst/>
              <a:defRPr/>
            </a:pPr>
            <a:endParaRPr lang="en-US" b="0" i="0" dirty="0">
              <a:solidFill>
                <a:srgbClr val="333333"/>
              </a:solidFill>
              <a:effectLst/>
              <a:latin typeface="Roboto" panose="02000000000000000000" pitchFamily="2" charset="0"/>
            </a:endParaRPr>
          </a:p>
          <a:p>
            <a:pPr marR="0" lvl="0" algn="l" defTabSz="914400" rtl="0" eaLnBrk="1" fontAlgn="auto" latinLnBrk="0" hangingPunct="1">
              <a:lnSpc>
                <a:spcPct val="90000"/>
              </a:lnSpc>
              <a:spcBef>
                <a:spcPts val="1000"/>
              </a:spcBef>
              <a:spcAft>
                <a:spcPts val="0"/>
              </a:spcAft>
              <a:buClrTx/>
              <a:buSzTx/>
              <a:tabLst/>
              <a:defRPr/>
            </a:pPr>
            <a:endParaRPr kumimoji="0" lang="en-US" sz="2400" u="none" strike="noStrike" kern="1200" cap="none" spc="0" normalizeH="0" baseline="0" noProof="0" dirty="0">
              <a:ln>
                <a:noFill/>
              </a:ln>
              <a:solidFill>
                <a:srgbClr val="333333"/>
              </a:solidFill>
              <a:uLnTx/>
              <a:uFillTx/>
              <a:latin typeface="Roboto" panose="02000000000000000000" pitchFamily="2"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401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344" y="524149"/>
            <a:ext cx="4908280" cy="1128905"/>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24" y="524149"/>
            <a:ext cx="3707562" cy="1128906"/>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3434673" y="1467241"/>
            <a:ext cx="5290415" cy="943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Arial" panose="020B0604020202020204" pitchFamily="34" charset="0"/>
                <a:cs typeface="Arial" panose="020B0604020202020204" pitchFamily="34" charset="0"/>
              </a:rPr>
              <a:t>Thank You!</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1216048" y="2907054"/>
            <a:ext cx="9753600" cy="20027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Maureen Dorosinski, Library Program Specialist</a:t>
            </a:r>
          </a:p>
          <a:p>
            <a:r>
              <a:rPr lang="en-US" sz="3200" dirty="0">
                <a:latin typeface="Arial" panose="020B0604020202020204" pitchFamily="34" charset="0"/>
                <a:cs typeface="Arial" panose="020B0604020202020204" pitchFamily="34" charset="0"/>
                <a:hlinkClick r:id="rId5"/>
              </a:rPr>
              <a:t>Maureen.Dorosinski@dbs.fldoe.org</a:t>
            </a:r>
            <a:r>
              <a:rPr lang="en-US" sz="3200" dirty="0">
                <a:latin typeface="Arial" panose="020B0604020202020204" pitchFamily="34" charset="0"/>
                <a:cs typeface="Arial" panose="020B0604020202020204" pitchFamily="34" charset="0"/>
              </a:rPr>
              <a:t> </a:t>
            </a:r>
          </a:p>
          <a:p>
            <a:endParaRPr lang="en-US" sz="39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1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1537329" y="3936118"/>
            <a:ext cx="42728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Who We Are:</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4903118" y="4557596"/>
            <a:ext cx="6400800" cy="1325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Education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Division of Blind Services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238C0A4-C422-D53F-86BF-316BF52A69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0502" y="434402"/>
            <a:ext cx="5927934" cy="4024871"/>
          </a:xfrm>
          <a:prstGeom prst="rect">
            <a:avLst/>
          </a:prstGeom>
        </p:spPr>
      </p:pic>
    </p:spTree>
    <p:extLst>
      <p:ext uri="{BB962C8B-B14F-4D97-AF65-F5344CB8AC3E}">
        <p14:creationId xmlns:p14="http://schemas.microsoft.com/office/powerpoint/2010/main" val="5619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4E2CE-460F-0629-E277-C40D1204430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4911CD-5FDD-776E-7A11-D80E9807E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D19B3F4-DE72-AF00-BC9B-344592601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2E1CC88D-14CF-35AF-1F93-455BC15D4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79C31E8-1982-4AC1-601A-0442BFD89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143B04EB-B085-2BD7-8D9E-35227ABBB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785FD6A3-7D81-DFA4-B0A0-6759A1F9C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7E385CA0-63A5-47BB-43C4-72A7A724C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F4293E88-8932-ACE7-A902-BCA17D3D3BBB}"/>
              </a:ext>
            </a:extLst>
          </p:cNvPr>
          <p:cNvSpPr txBox="1">
            <a:spLocks/>
          </p:cNvSpPr>
          <p:nvPr/>
        </p:nvSpPr>
        <p:spPr>
          <a:xfrm>
            <a:off x="2331721" y="132760"/>
            <a:ext cx="7582722" cy="104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On the Daytona Beach Campus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28176351-10D8-D4F7-BD1F-6CE93772AE49}"/>
              </a:ext>
            </a:extLst>
          </p:cNvPr>
          <p:cNvSpPr txBox="1">
            <a:spLocks/>
          </p:cNvSpPr>
          <p:nvPr/>
        </p:nvSpPr>
        <p:spPr>
          <a:xfrm>
            <a:off x="387096" y="1516519"/>
            <a:ext cx="11208440" cy="3824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rial"/>
                <a:ea typeface="+mn-ea"/>
                <a:cs typeface="Arial"/>
              </a:rPr>
              <a:t>Florida Braille and Talking Book Library: </a:t>
            </a:r>
            <a:r>
              <a:rPr kumimoji="0" lang="en-US" sz="2100" i="0" u="none" strike="noStrike" kern="1200" cap="none" spc="0" normalizeH="0" baseline="0" noProof="0" dirty="0">
                <a:ln>
                  <a:noFill/>
                </a:ln>
                <a:solidFill>
                  <a:prstClr val="black"/>
                </a:solidFill>
                <a:effectLst/>
                <a:uLnTx/>
                <a:uFillTx/>
                <a:latin typeface="Arial"/>
                <a:ea typeface="+mn-ea"/>
                <a:cs typeface="Arial"/>
              </a:rPr>
              <a:t>Books and magazines for eligible patrons.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rial"/>
                <a:ea typeface="+mn-ea"/>
                <a:cs typeface="Arial"/>
              </a:rPr>
              <a:t>Career, Technology, and Training Center for the Blind and Visually Impaired </a:t>
            </a:r>
            <a:r>
              <a:rPr kumimoji="0" lang="en-US" sz="2000" i="0" u="none" strike="noStrike" kern="1200" cap="none" spc="0" normalizeH="0" baseline="0" noProof="0" dirty="0">
                <a:ln>
                  <a:noFill/>
                </a:ln>
                <a:solidFill>
                  <a:prstClr val="black"/>
                </a:solidFill>
                <a:effectLst/>
                <a:uLnTx/>
                <a:uFillTx/>
                <a:latin typeface="Arial"/>
                <a:ea typeface="+mn-ea"/>
                <a:cs typeface="Arial"/>
              </a:rPr>
              <a:t>A</a:t>
            </a:r>
            <a:r>
              <a:rPr kumimoji="0" lang="en-US" sz="2000" b="0" i="0" u="none" strike="noStrike" kern="1200" cap="none" spc="0" normalizeH="0" baseline="0" noProof="0" dirty="0">
                <a:ln>
                  <a:noFill/>
                </a:ln>
                <a:solidFill>
                  <a:prstClr val="black"/>
                </a:solidFill>
                <a:effectLst/>
                <a:uLnTx/>
                <a:uFillTx/>
                <a:latin typeface="Arial"/>
                <a:ea typeface="+mn-ea"/>
                <a:cs typeface="Arial"/>
              </a:rPr>
              <a:t> dormitory where people who are blind can reside temporarily while they learn orientation and mobility, home and personal management, employability skills, receive adaptive equipment, and more.</a:t>
            </a:r>
          </a:p>
          <a:p>
            <a:pPr lvl="0" algn="l">
              <a:defRPr/>
            </a:pPr>
            <a:r>
              <a:rPr lang="en-US" b="1" dirty="0">
                <a:solidFill>
                  <a:prstClr val="black"/>
                </a:solidFill>
                <a:latin typeface="Arial"/>
                <a:cs typeface="Arial"/>
              </a:rPr>
              <a:t>Vocational Rehabilitation Program</a:t>
            </a:r>
            <a:r>
              <a:rPr lang="en-US" dirty="0">
                <a:solidFill>
                  <a:prstClr val="black"/>
                </a:solidFill>
                <a:latin typeface="Arial"/>
                <a:cs typeface="Arial"/>
              </a:rPr>
              <a:t>: </a:t>
            </a:r>
            <a:r>
              <a:rPr lang="en-US" sz="2000" b="0" i="0" dirty="0">
                <a:solidFill>
                  <a:srgbClr val="000000"/>
                </a:solidFill>
                <a:effectLst/>
                <a:latin typeface="Arial" panose="020B0604020202020204" pitchFamily="34" charset="0"/>
              </a:rPr>
              <a:t>The goal is gainful employment for blind and visually impaired individuals. DBS can provide the education, training, and technology needed. </a:t>
            </a:r>
            <a:endParaRPr lang="en-US" dirty="0">
              <a:solidFill>
                <a:prstClr val="black"/>
              </a:solidFill>
              <a:latin typeface="Aria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black"/>
                </a:solidFill>
                <a:latin typeface="Arial"/>
                <a:cs typeface="Arial"/>
              </a:rPr>
              <a:t>Business Enterprise Program (BEP) </a:t>
            </a:r>
            <a:r>
              <a:rPr lang="en-US" sz="2000" dirty="0">
                <a:solidFill>
                  <a:prstClr val="black"/>
                </a:solidFill>
                <a:latin typeface="Arial"/>
                <a:cs typeface="Arial"/>
              </a:rPr>
              <a:t>Trains individuals for management of food service facilities and vending machines.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92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AEE920-A64D-8DE7-2C2C-EDD5C599134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7E248-773E-5771-8B91-CED7E4F6A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6BE5597-814E-F36F-1D76-02E319DB7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8FA634E6-693C-985E-B037-DA412DE231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D005C6A-E77A-9127-3FD8-BE4EE2819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CE3F1950-5B45-0613-648F-EECC0CAF0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FB783DA3-EF74-A318-BBDC-951AC60BF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C9A01536-B400-7F0C-0662-97737AC2E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6" name="Content Placeholder 2">
            <a:extLst>
              <a:ext uri="{FF2B5EF4-FFF2-40B4-BE49-F238E27FC236}">
                <a16:creationId xmlns:a16="http://schemas.microsoft.com/office/drawing/2014/main" id="{7F235039-E008-F172-7C90-5830AB3E43F9}"/>
              </a:ext>
            </a:extLst>
          </p:cNvPr>
          <p:cNvSpPr txBox="1">
            <a:spLocks/>
          </p:cNvSpPr>
          <p:nvPr/>
        </p:nvSpPr>
        <p:spPr>
          <a:xfrm>
            <a:off x="896112" y="960120"/>
            <a:ext cx="10101854" cy="45719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buNone/>
            </a:pPr>
            <a:r>
              <a:rPr lang="en-US" sz="1800" b="0" i="0" dirty="0">
                <a:solidFill>
                  <a:srgbClr val="000000"/>
                </a:solidFill>
                <a:effectLst/>
                <a:latin typeface="Arial" panose="020B0604020202020204" pitchFamily="34" charset="0"/>
              </a:rPr>
              <a:t>The Florida Division of Blind Services helps blind and visually impaired individuals achieve their goals and live their lives with as much independence and self-direction as possible. </a:t>
            </a:r>
          </a:p>
          <a:p>
            <a:pPr algn="l">
              <a:lnSpc>
                <a:spcPct val="120000"/>
              </a:lnSpc>
              <a:buNone/>
            </a:pPr>
            <a:r>
              <a:rPr lang="en-US" sz="1800" b="0" i="0" dirty="0">
                <a:solidFill>
                  <a:srgbClr val="000000"/>
                </a:solidFill>
                <a:effectLst/>
                <a:latin typeface="Arial" panose="020B0604020202020204" pitchFamily="34" charset="0"/>
              </a:rPr>
              <a:t>To apply for services, contact the</a:t>
            </a:r>
            <a:r>
              <a:rPr kumimoji="0" lang="en-US" sz="1800" b="0" i="0" u="none" strike="noStrike" kern="1200" cap="none" spc="0" normalizeH="0" baseline="0" noProof="0" dirty="0">
                <a:ln>
                  <a:noFill/>
                </a:ln>
                <a:solidFill>
                  <a:prstClr val="black"/>
                </a:solidFill>
                <a:effectLst/>
                <a:uLnTx/>
                <a:uFillTx/>
                <a:latin typeface="Arial"/>
                <a:ea typeface="+mn-ea"/>
                <a:cs typeface="Arial"/>
              </a:rPr>
              <a:t> local DBS district office for </a:t>
            </a:r>
            <a:r>
              <a:rPr kumimoji="0" lang="en-US" sz="1800" b="1" i="0" u="none" strike="noStrike" kern="1200" cap="none" spc="0" normalizeH="0" baseline="0" noProof="0" dirty="0">
                <a:ln>
                  <a:noFill/>
                </a:ln>
                <a:solidFill>
                  <a:prstClr val="black"/>
                </a:solidFill>
                <a:effectLst/>
                <a:uLnTx/>
                <a:uFillTx/>
                <a:latin typeface="Arial"/>
                <a:ea typeface="+mn-ea"/>
                <a:cs typeface="Arial"/>
              </a:rPr>
              <a:t>Madison and Suwannee Counties</a:t>
            </a:r>
            <a:r>
              <a:rPr kumimoji="0" lang="en-US" sz="1800" b="0" i="0" u="none" strike="noStrike" kern="1200" cap="none" spc="0" normalizeH="0" baseline="0" noProof="0" dirty="0">
                <a:ln>
                  <a:noFill/>
                </a:ln>
                <a:solidFill>
                  <a:prstClr val="black"/>
                </a:solidFill>
                <a:effectLst/>
                <a:uLnTx/>
                <a:uFillTx/>
                <a:latin typeface="Arial"/>
                <a:ea typeface="+mn-ea"/>
                <a:cs typeface="Arial"/>
              </a:rPr>
              <a:t>:</a:t>
            </a:r>
          </a:p>
          <a:p>
            <a:pPr lvl="1" algn="l">
              <a:spcBef>
                <a:spcPts val="1000"/>
              </a:spcBef>
              <a:defRPr/>
            </a:pPr>
            <a:r>
              <a:rPr kumimoji="0" lang="en-US" b="1" i="0" u="none" strike="noStrike" kern="1200" cap="none" spc="0" normalizeH="0" baseline="0" noProof="0" dirty="0">
                <a:ln>
                  <a:noFill/>
                </a:ln>
                <a:solidFill>
                  <a:prstClr val="black"/>
                </a:solidFill>
                <a:effectLst/>
                <a:uLnTx/>
                <a:uFillTx/>
                <a:latin typeface="Arial"/>
                <a:ea typeface="+mn-ea"/>
                <a:cs typeface="Arial"/>
              </a:rPr>
              <a:t>Division of Blind Services (District 02 - Tallahassee)</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3900 Commonwealth Boulevard</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Suite 351, Douglas Building</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Tallahassee, FL 32399</a:t>
            </a:r>
          </a:p>
          <a:p>
            <a:pPr lvl="1" algn="l">
              <a:spcBef>
                <a:spcPts val="1000"/>
              </a:spcBef>
              <a:defRPr/>
            </a:pPr>
            <a:r>
              <a:rPr kumimoji="0" lang="en-US" b="1" i="0" u="none" strike="noStrike" kern="1200" cap="none" spc="0" normalizeH="0" baseline="0" noProof="0" dirty="0">
                <a:ln>
                  <a:noFill/>
                </a:ln>
                <a:solidFill>
                  <a:prstClr val="black"/>
                </a:solidFill>
                <a:effectLst/>
                <a:uLnTx/>
                <a:uFillTx/>
                <a:latin typeface="Arial"/>
                <a:ea typeface="+mn-ea"/>
                <a:cs typeface="Arial"/>
              </a:rPr>
              <a:t>Phone Numbers:</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Main: (850) 245-0370</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Toll Free: (800) 672-7038</a:t>
            </a:r>
          </a:p>
          <a:p>
            <a:pPr lvl="2" algn="l">
              <a:spcBef>
                <a:spcPts val="1000"/>
              </a:spcBef>
              <a:defRPr/>
            </a:pPr>
            <a:r>
              <a:rPr kumimoji="0" lang="en-US" sz="1600" i="0" u="none" strike="noStrike" kern="1200" cap="none" spc="0" normalizeH="0" baseline="0" noProof="0" dirty="0">
                <a:ln>
                  <a:noFill/>
                </a:ln>
                <a:solidFill>
                  <a:prstClr val="black"/>
                </a:solidFill>
                <a:effectLst/>
                <a:uLnTx/>
                <a:uFillTx/>
                <a:latin typeface="Arial"/>
                <a:ea typeface="+mn-ea"/>
                <a:cs typeface="Arial"/>
              </a:rPr>
              <a:t>Fax: (850) 487-1436</a:t>
            </a:r>
          </a:p>
          <a:p>
            <a:pPr lvl="1" algn="l">
              <a:spcBef>
                <a:spcPts val="1000"/>
              </a:spcBef>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Supervisor: </a:t>
            </a:r>
            <a:r>
              <a:rPr lang="en-US" sz="2000" b="1" dirty="0">
                <a:solidFill>
                  <a:prstClr val="black"/>
                </a:solidFill>
                <a:latin typeface="Arial"/>
                <a:cs typeface="Arial"/>
              </a:rPr>
              <a:t>Travis Green </a:t>
            </a:r>
            <a:r>
              <a:rPr lang="en-US" sz="2000" b="1" dirty="0">
                <a:solidFill>
                  <a:prstClr val="black"/>
                </a:solidFill>
                <a:latin typeface="Arial"/>
                <a:cs typeface="Arial"/>
                <a:hlinkClick r:id="rId5"/>
              </a:rPr>
              <a:t>Travis.Green@dbs.fldoe.org</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25AECBA-1DEC-3A4C-A5A6-492E5EC5889E}"/>
              </a:ext>
            </a:extLst>
          </p:cNvPr>
          <p:cNvSpPr txBox="1">
            <a:spLocks/>
          </p:cNvSpPr>
          <p:nvPr/>
        </p:nvSpPr>
        <p:spPr>
          <a:xfrm>
            <a:off x="3067772" y="-20060"/>
            <a:ext cx="7582722" cy="104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DBS Offices – 15 in Florida!</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9939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4310785" y="397669"/>
            <a:ext cx="584819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Library serves:</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4123944" y="1723233"/>
            <a:ext cx="7259085" cy="352542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People of all ages with: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lgn="l">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a:ea typeface="+mn-ea"/>
                <a:cs typeface="Arial"/>
              </a:rPr>
              <a:t>Blindness or low vision, </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lgn="l">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a:ea typeface="+mn-ea"/>
                <a:cs typeface="Arial"/>
              </a:rPr>
              <a:t>a physical disability, or</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lgn="l">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a:ea typeface="+mn-ea"/>
                <a:cs typeface="Arial"/>
              </a:rPr>
              <a:t>a perceptual or reading disability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which prevents them from using regular print materials, including</a:t>
            </a:r>
          </a:p>
          <a:p>
            <a:pPr marL="800100" lvl="1" indent="-342900" algn="l">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a:ea typeface="+mn-ea"/>
                <a:cs typeface="Arial"/>
              </a:rPr>
              <a:t>TBI’s, Stroke, Parkinson’s, ALS, MS, spinal cord injuries, Dyslexia and other forms of reading disabilities.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erson sitting on a bench reading a book&#10;&#10;Description automatically generated">
            <a:extLst>
              <a:ext uri="{FF2B5EF4-FFF2-40B4-BE49-F238E27FC236}">
                <a16:creationId xmlns:a16="http://schemas.microsoft.com/office/drawing/2014/main" id="{8559BCFF-79D8-885B-142F-B71FF216C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07" y="746284"/>
            <a:ext cx="2875615" cy="2512238"/>
          </a:xfrm>
          <a:prstGeom prst="rect">
            <a:avLst/>
          </a:prstGeom>
        </p:spPr>
      </p:pic>
      <p:pic>
        <p:nvPicPr>
          <p:cNvPr id="10" name="Picture 9" descr="A person holding a remote control&#10;&#10;Description automatically generated">
            <a:extLst>
              <a:ext uri="{FF2B5EF4-FFF2-40B4-BE49-F238E27FC236}">
                <a16:creationId xmlns:a16="http://schemas.microsoft.com/office/drawing/2014/main" id="{E95D6A0C-0D65-95E3-1CA9-45D5FB1E0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655" y="3440286"/>
            <a:ext cx="2785667" cy="2021134"/>
          </a:xfrm>
          <a:prstGeom prst="rect">
            <a:avLst/>
          </a:prstGeom>
        </p:spPr>
      </p:pic>
    </p:spTree>
    <p:extLst>
      <p:ext uri="{BB962C8B-B14F-4D97-AF65-F5344CB8AC3E}">
        <p14:creationId xmlns:p14="http://schemas.microsoft.com/office/powerpoint/2010/main" val="109535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E5D5DE51-1481-84E0-6973-46BDF534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BB58895B-0D45-CC2D-31AF-8302F38AB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339A3C12-DA4F-FC68-5D8A-C02C7D64AAF6}"/>
              </a:ext>
            </a:extLst>
          </p:cNvPr>
          <p:cNvSpPr txBox="1">
            <a:spLocks/>
          </p:cNvSpPr>
          <p:nvPr/>
        </p:nvSpPr>
        <p:spPr>
          <a:xfrm>
            <a:off x="4310785" y="397669"/>
            <a:ext cx="529041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What We Provide:</a:t>
            </a:r>
          </a:p>
        </p:txBody>
      </p:sp>
      <p:sp>
        <p:nvSpPr>
          <p:cNvPr id="6" name="Content Placeholder 2">
            <a:extLst>
              <a:ext uri="{FF2B5EF4-FFF2-40B4-BE49-F238E27FC236}">
                <a16:creationId xmlns:a16="http://schemas.microsoft.com/office/drawing/2014/main" id="{C8582C7E-6F08-A759-0DF9-5BB46FEFFB7A}"/>
              </a:ext>
            </a:extLst>
          </p:cNvPr>
          <p:cNvSpPr txBox="1">
            <a:spLocks/>
          </p:cNvSpPr>
          <p:nvPr/>
        </p:nvSpPr>
        <p:spPr>
          <a:xfrm>
            <a:off x="4982229" y="1918883"/>
            <a:ext cx="6400800" cy="3119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Multiple languages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Braille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Audio</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Descriptive DVDs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Print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Music Instructional Materials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238C0A4-C422-D53F-86BF-316BF52A69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47816" y="3468952"/>
            <a:ext cx="3121906" cy="2105640"/>
          </a:xfrm>
          <a:prstGeom prst="rect">
            <a:avLst/>
          </a:prstGeom>
        </p:spPr>
      </p:pic>
      <p:pic>
        <p:nvPicPr>
          <p:cNvPr id="3" name="Picture 2">
            <a:extLst>
              <a:ext uri="{FF2B5EF4-FFF2-40B4-BE49-F238E27FC236}">
                <a16:creationId xmlns:a16="http://schemas.microsoft.com/office/drawing/2014/main" id="{950192B7-4163-7A61-5884-8835B3AC8517}"/>
              </a:ext>
            </a:extLst>
          </p:cNvPr>
          <p:cNvPicPr>
            <a:picLocks noChangeAspect="1"/>
          </p:cNvPicPr>
          <p:nvPr/>
        </p:nvPicPr>
        <p:blipFill rotWithShape="1">
          <a:blip r:embed="rId6">
            <a:extLst>
              <a:ext uri="{28A0092B-C50C-407E-A947-70E740481C1C}">
                <a14:useLocalDpi xmlns:a14="http://schemas.microsoft.com/office/drawing/2010/main" val="0"/>
              </a:ext>
            </a:extLst>
          </a:blip>
          <a:srcRect t="7948"/>
          <a:stretch/>
        </p:blipFill>
        <p:spPr>
          <a:xfrm>
            <a:off x="808971" y="432711"/>
            <a:ext cx="2803840" cy="2921576"/>
          </a:xfrm>
          <a:prstGeom prst="rect">
            <a:avLst/>
          </a:prstGeom>
        </p:spPr>
      </p:pic>
    </p:spTree>
    <p:extLst>
      <p:ext uri="{BB962C8B-B14F-4D97-AF65-F5344CB8AC3E}">
        <p14:creationId xmlns:p14="http://schemas.microsoft.com/office/powerpoint/2010/main" val="72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E8B456-F0A2-D992-BB89-9B5CE2ED7E8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E5AE3D2-7DC0-1A3C-7019-04B0E303D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4B5E4FC-C97E-984E-AC83-240EA4AC1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D7CAEC26-22D7-73B0-C497-A0A1073026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0EF46B-62CE-2C3C-C1D9-F4397BF4A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1D376B3D-A04C-1B28-5B8C-F435079B9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42D58F67-6B22-7A06-B798-06A61C160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3902C9A5-FB39-DB1E-C6E0-24C18FEA9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2B0BC383-F9A8-F8A9-0A0E-7DD924B29BB8}"/>
              </a:ext>
            </a:extLst>
          </p:cNvPr>
          <p:cNvSpPr txBox="1">
            <a:spLocks/>
          </p:cNvSpPr>
          <p:nvPr/>
        </p:nvSpPr>
        <p:spPr>
          <a:xfrm>
            <a:off x="808971" y="397669"/>
            <a:ext cx="1087706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What types of books are included?</a:t>
            </a:r>
          </a:p>
        </p:txBody>
      </p:sp>
      <p:sp>
        <p:nvSpPr>
          <p:cNvPr id="6" name="Content Placeholder 2">
            <a:extLst>
              <a:ext uri="{FF2B5EF4-FFF2-40B4-BE49-F238E27FC236}">
                <a16:creationId xmlns:a16="http://schemas.microsoft.com/office/drawing/2014/main" id="{E86D3E57-B086-81EE-D4F3-AAB76A63FD8F}"/>
              </a:ext>
            </a:extLst>
          </p:cNvPr>
          <p:cNvSpPr txBox="1">
            <a:spLocks/>
          </p:cNvSpPr>
          <p:nvPr/>
        </p:nvSpPr>
        <p:spPr>
          <a:xfrm>
            <a:off x="808971" y="1918883"/>
            <a:ext cx="10574058" cy="311959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US" b="0" i="0" dirty="0">
                <a:solidFill>
                  <a:srgbClr val="333333"/>
                </a:solidFill>
                <a:effectLst/>
                <a:latin typeface="Roboto" panose="02000000000000000000" pitchFamily="2" charset="0"/>
              </a:rPr>
              <a:t>The National Library Service for the Blind and Print Disabled, Library of Congress (NLS) provides </a:t>
            </a:r>
            <a:r>
              <a:rPr lang="en-US" b="1" i="0" dirty="0">
                <a:solidFill>
                  <a:srgbClr val="333333"/>
                </a:solidFill>
                <a:effectLst/>
                <a:latin typeface="Roboto" panose="02000000000000000000" pitchFamily="2" charset="0"/>
              </a:rPr>
              <a:t>the same types of books that are available through public libraries. </a:t>
            </a:r>
            <a:r>
              <a:rPr lang="en-US" b="0" i="0" dirty="0">
                <a:solidFill>
                  <a:srgbClr val="333333"/>
                </a:solidFill>
                <a:effectLst/>
                <a:latin typeface="Roboto" panose="02000000000000000000" pitchFamily="2" charset="0"/>
              </a:rPr>
              <a:t>Titles are considered for production in braille or audio format when favorably reviewed in reputable nationally distributed publications or included in authoritative bibliographies. NLS strives to provide classics and informational readings, along with popular recreational works that appeal to children, young adults, and older readers. Science fiction, mysteries, romances, and Westerns are represented, as well as bestsellers, standard religious works, and some </a:t>
            </a:r>
            <a:r>
              <a:rPr lang="en-US" b="0" i="0" u="none" strike="noStrike" dirty="0">
                <a:effectLst/>
                <a:latin typeface="Roboto" panose="02000000000000000000" pitchFamily="2" charset="0"/>
              </a:rPr>
              <a:t>international-language materials</a:t>
            </a:r>
            <a:r>
              <a:rPr lang="en-US" b="0" i="0" dirty="0">
                <a:solidFill>
                  <a:srgbClr val="333333"/>
                </a:solidFill>
                <a:effectLst/>
                <a:latin typeface="Roboto" panose="02000000000000000000" pitchFamily="2" charset="0"/>
              </a:rPr>
              <a:t>. Books of local or regional interest are generally produced by network libraries.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320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824B6A-0609-50FD-5D26-297E2AE62D5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54626CE-2790-DA0B-40BB-A13F9E74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F96B0584-AD97-C35D-484C-E4DFABED8B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1136B748-61A9-176B-308C-592BEADBC0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2435954-F3FE-7360-3389-8A714C938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65CD1D1A-B449-EC06-46E7-3DC376160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3843B5A6-857E-3F80-873E-6A0C671EB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007" y="5913418"/>
            <a:ext cx="3298529" cy="758662"/>
          </a:xfrm>
          <a:prstGeom prst="rect">
            <a:avLst/>
          </a:prstGeom>
        </p:spPr>
      </p:pic>
      <p:pic>
        <p:nvPicPr>
          <p:cNvPr id="5" name="Picture 4" descr="A close-up of a logo&#10;&#10;Description automatically generated">
            <a:extLst>
              <a:ext uri="{FF2B5EF4-FFF2-40B4-BE49-F238E27FC236}">
                <a16:creationId xmlns:a16="http://schemas.microsoft.com/office/drawing/2014/main" id="{3522E95E-9562-06BF-D96A-C89939963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1" y="5871664"/>
            <a:ext cx="2689661" cy="818968"/>
          </a:xfrm>
          <a:prstGeom prst="rect">
            <a:avLst/>
          </a:prstGeom>
        </p:spPr>
      </p:pic>
      <p:sp>
        <p:nvSpPr>
          <p:cNvPr id="4" name="Title 1">
            <a:extLst>
              <a:ext uri="{FF2B5EF4-FFF2-40B4-BE49-F238E27FC236}">
                <a16:creationId xmlns:a16="http://schemas.microsoft.com/office/drawing/2014/main" id="{4BE22024-31B2-24CE-7F8F-04FFB734855A}"/>
              </a:ext>
            </a:extLst>
          </p:cNvPr>
          <p:cNvSpPr txBox="1">
            <a:spLocks/>
          </p:cNvSpPr>
          <p:nvPr/>
        </p:nvSpPr>
        <p:spPr>
          <a:xfrm>
            <a:off x="808971" y="397669"/>
            <a:ext cx="1087706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What about magazines?</a:t>
            </a:r>
          </a:p>
        </p:txBody>
      </p:sp>
      <p:sp>
        <p:nvSpPr>
          <p:cNvPr id="6" name="Content Placeholder 2">
            <a:extLst>
              <a:ext uri="{FF2B5EF4-FFF2-40B4-BE49-F238E27FC236}">
                <a16:creationId xmlns:a16="http://schemas.microsoft.com/office/drawing/2014/main" id="{E6D882AB-FE2D-175E-DB7A-EBD0B2924DBD}"/>
              </a:ext>
            </a:extLst>
          </p:cNvPr>
          <p:cNvSpPr txBox="1">
            <a:spLocks/>
          </p:cNvSpPr>
          <p:nvPr/>
        </p:nvSpPr>
        <p:spPr>
          <a:xfrm>
            <a:off x="808971" y="1918883"/>
            <a:ext cx="10574058" cy="3119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US" b="0" i="0" dirty="0">
                <a:solidFill>
                  <a:srgbClr val="333333"/>
                </a:solidFill>
                <a:effectLst/>
                <a:latin typeface="Roboto" panose="02000000000000000000" pitchFamily="2" charset="0"/>
              </a:rPr>
              <a:t>Magazines are available in braille and audio formats. Criteria for the selection of periodicals are the same as for books. Selection librarians also consider whether the periodicals reflect a balance of current thinking in the various fields represented, have high interest and demand, are representative in their points of view, and provide recreational as well as informational reading. There are also several locally produced magazines.</a:t>
            </a:r>
          </a:p>
          <a:p>
            <a:pPr marR="0" lvl="0" algn="l" defTabSz="914400" rtl="0" eaLnBrk="1" fontAlgn="auto" latinLnBrk="0" hangingPunct="1">
              <a:lnSpc>
                <a:spcPct val="90000"/>
              </a:lnSpc>
              <a:spcBef>
                <a:spcPts val="1000"/>
              </a:spcBef>
              <a:spcAft>
                <a:spcPts val="0"/>
              </a:spcAft>
              <a:buClrTx/>
              <a:buSzTx/>
              <a:tabLst/>
              <a:defRPr/>
            </a:pPr>
            <a:endParaRPr kumimoji="0" lang="en-US" sz="2400" u="none" strike="noStrike" kern="1200" cap="none" spc="0" normalizeH="0" baseline="0" noProof="0" dirty="0">
              <a:ln>
                <a:noFill/>
              </a:ln>
              <a:solidFill>
                <a:srgbClr val="333333"/>
              </a:solidFill>
              <a:uLnTx/>
              <a:uFillTx/>
              <a:latin typeface="Roboto" panose="02000000000000000000" pitchFamily="2"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2521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8C8C40695D6C488C213CE254A2799E" ma:contentTypeVersion="3" ma:contentTypeDescription="Create a new document." ma:contentTypeScope="" ma:versionID="182e5dda52fc0f7ff999443230f64aa9">
  <xsd:schema xmlns:xsd="http://www.w3.org/2001/XMLSchema" xmlns:xs="http://www.w3.org/2001/XMLSchema" xmlns:p="http://schemas.microsoft.com/office/2006/metadata/properties" xmlns:ns2="f0e6ccd5-3389-4b07-94c1-d6eed8843c3c" targetNamespace="http://schemas.microsoft.com/office/2006/metadata/properties" ma:root="true" ma:fieldsID="24913dc9c676cc04dda7c665cb344349" ns2:_="">
    <xsd:import namespace="f0e6ccd5-3389-4b07-94c1-d6eed8843c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6ccd5-3389-4b07-94c1-d6eed8843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0E820-EC09-406D-9310-BE28219084FC}">
  <ds:schemaRefs>
    <ds:schemaRef ds:uri="f0e6ccd5-3389-4b07-94c1-d6eed8843c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D9EDBE-3AF3-4E98-8F81-9BACE536BE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E3AC790-D559-4DE8-A8A7-BD40A72EC0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5973</TotalTime>
  <Words>1251</Words>
  <Application>Microsoft Office PowerPoint</Application>
  <PresentationFormat>Widescreen</PresentationFormat>
  <Paragraphs>237</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 Slab Black</vt:lpstr>
      <vt:lpstr>Arial</vt:lpstr>
      <vt:lpstr>Calibri</vt:lpstr>
      <vt:lpstr>Calibri Light</vt:lpstr>
      <vt:lpstr>CIDFont+F12</vt:lpstr>
      <vt:lpstr>Roboto</vt:lpstr>
      <vt:lpstr>Office Theme</vt:lpstr>
      <vt:lpstr>The Florida Bureau of Braille and Talking Book Library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Florida Bureau of Braille and Talking Book Library Services </dc:title>
  <dc:creator>Dorosinski, Maureen</dc:creator>
  <cp:lastModifiedBy>Dorosinski, Maureen</cp:lastModifiedBy>
  <cp:revision>46</cp:revision>
  <dcterms:created xsi:type="dcterms:W3CDTF">2023-11-12T13:17:07Z</dcterms:created>
  <dcterms:modified xsi:type="dcterms:W3CDTF">2026-01-14T16:42:18Z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0x010100398C8C40695D6C488C213CE254A2799E</vt:lpwstr>
  </property>
</Properties>
</file>