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88" r:id="rId5"/>
    <p:sldId id="305" r:id="rId6"/>
    <p:sldId id="308" r:id="rId7"/>
    <p:sldId id="307" r:id="rId8"/>
  </p:sldIdLst>
  <p:sldSz cx="12192000" cy="6858000"/>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66"/>
    <a:srgbClr val="214F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3FEC74-9092-467C-BC60-B706EBA72E9C}" v="48" dt="2025-05-15T20:16:53.660"/>
    <p1510:client id="{5E56DFD1-05F7-4187-A525-AF4FD56C1389}" v="50" dt="2025-05-15T15:41:54.101"/>
    <p1510:client id="{9A481955-3C48-433D-9961-32F7B959FC5D}" v="283" dt="2025-05-15T20:14:27.897"/>
    <p1510:client id="{9D569256-2A89-33C0-D905-27FFA5F4BA38}" v="987" dt="2025-05-14T21:00:16.913"/>
    <p1510:client id="{CE8A6206-CCFB-ACA9-580D-0541597ECDAC}" v="141" dt="2025-05-15T18:37:21.592"/>
    <p1510:client id="{DF250E02-C90C-490B-855D-B2263EA26C14}" v="44" dt="2025-05-15T17:24:47.904"/>
    <p1510:client id="{E1C807D6-4427-4321-8D0E-7AECE7CBF251}" v="301" dt="2025-05-15T15:35:30.262"/>
    <p1510:client id="{F20716A7-8671-4684-B120-F540EFBB8505}" v="2" dt="2025-05-15T20:32:24.1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8E9F37-0131-4FE6-92A1-A2E54D23849F}" type="datetimeFigureOut">
              <a:rPr lang="en-US" smtClean="0"/>
              <a:t>5/15/2025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353084-661E-479F-9461-86C94036149E}" type="slidenum">
              <a:rPr lang="en-US" smtClean="0"/>
              <a:t>‹#›</a:t>
            </a:fld>
            <a:endParaRPr lang="en-US"/>
          </a:p>
        </p:txBody>
      </p:sp>
    </p:spTree>
    <p:extLst>
      <p:ext uri="{BB962C8B-B14F-4D97-AF65-F5344CB8AC3E}">
        <p14:creationId xmlns:p14="http://schemas.microsoft.com/office/powerpoint/2010/main" val="2406126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D137D-C42C-A5E9-E0EF-8A3A9FD2C1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419386-74BC-5C5F-B88C-488D0ACBB1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DB760-4D29-3D64-4302-3BCC2FB8372D}"/>
              </a:ext>
            </a:extLst>
          </p:cNvPr>
          <p:cNvSpPr>
            <a:spLocks noGrp="1"/>
          </p:cNvSpPr>
          <p:nvPr>
            <p:ph type="body" idx="1"/>
          </p:nvPr>
        </p:nvSpPr>
        <p:spPr/>
        <p:txBody>
          <a:bodyPr/>
          <a:lstStyle/>
          <a:p>
            <a:r>
              <a:rPr lang="en-US" dirty="0">
                <a:ea typeface="Calibri"/>
                <a:cs typeface="Calibri"/>
              </a:rPr>
              <a:t>Hello everyone, thank you for joining us today.</a:t>
            </a:r>
          </a:p>
          <a:p>
            <a:endParaRPr lang="en-US" dirty="0">
              <a:ea typeface="Calibri"/>
              <a:cs typeface="Calibri"/>
            </a:endParaRPr>
          </a:p>
          <a:p>
            <a:r>
              <a:rPr lang="en-US" dirty="0">
                <a:ea typeface="Calibri"/>
                <a:cs typeface="Calibri"/>
              </a:rPr>
              <a:t>I am Jason Richmond, the Systems and Digital Services Librarian, joined by Emily Tracey, the Reader Advisor Supervisor, from the State Library of North Carolina Accessible Books and Library Services.</a:t>
            </a:r>
          </a:p>
          <a:p>
            <a:endParaRPr lang="en-US" dirty="0">
              <a:ea typeface="Calibri"/>
              <a:cs typeface="Calibri"/>
            </a:endParaRPr>
          </a:p>
          <a:p>
            <a:r>
              <a:rPr lang="en-US" dirty="0">
                <a:ea typeface="Calibri"/>
                <a:cs typeface="Calibri"/>
              </a:rPr>
              <a:t>We are going to start with some context. Here in NC we serve 134 patrons in 27 correctional facilities across the state. 26 of those patrons are in a federal facility, the rest are in state custody.</a:t>
            </a:r>
          </a:p>
          <a:p>
            <a:endParaRPr lang="en-US" dirty="0">
              <a:ea typeface="Calibri"/>
              <a:cs typeface="Calibri"/>
            </a:endParaRPr>
          </a:p>
          <a:p>
            <a:r>
              <a:rPr lang="en-US" dirty="0">
                <a:ea typeface="Calibri"/>
                <a:cs typeface="Calibri"/>
              </a:rPr>
              <a:t>Emily is going to cover our regular, ongoing services, then I'll be back to talk about a new project we are working on.</a:t>
            </a:r>
          </a:p>
        </p:txBody>
      </p:sp>
      <p:sp>
        <p:nvSpPr>
          <p:cNvPr id="4" name="Slide Number Placeholder 3">
            <a:extLst>
              <a:ext uri="{FF2B5EF4-FFF2-40B4-BE49-F238E27FC236}">
                <a16:creationId xmlns:a16="http://schemas.microsoft.com/office/drawing/2014/main" id="{8E7EA59F-2888-1905-4C73-324D4D01EEB0}"/>
              </a:ext>
            </a:extLst>
          </p:cNvPr>
          <p:cNvSpPr>
            <a:spLocks noGrp="1"/>
          </p:cNvSpPr>
          <p:nvPr>
            <p:ph type="sldNum" sz="quarter" idx="5"/>
          </p:nvPr>
        </p:nvSpPr>
        <p:spPr/>
        <p:txBody>
          <a:bodyPr/>
          <a:lstStyle/>
          <a:p>
            <a:fld id="{C0353084-661E-479F-9461-86C94036149E}" type="slidenum">
              <a:rPr lang="en-US" smtClean="0"/>
              <a:t>2</a:t>
            </a:fld>
            <a:endParaRPr lang="en-US"/>
          </a:p>
        </p:txBody>
      </p:sp>
    </p:spTree>
    <p:extLst>
      <p:ext uri="{BB962C8B-B14F-4D97-AF65-F5344CB8AC3E}">
        <p14:creationId xmlns:p14="http://schemas.microsoft.com/office/powerpoint/2010/main" val="119394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C0353084-661E-479F-9461-86C94036149E}" type="slidenum">
              <a:rPr lang="en-US" smtClean="0"/>
              <a:t>3</a:t>
            </a:fld>
            <a:endParaRPr lang="en-US"/>
          </a:p>
        </p:txBody>
      </p:sp>
    </p:spTree>
    <p:extLst>
      <p:ext uri="{BB962C8B-B14F-4D97-AF65-F5344CB8AC3E}">
        <p14:creationId xmlns:p14="http://schemas.microsoft.com/office/powerpoint/2010/main" val="3507787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Over the past year we have been making changes in KLAS to support our services for patrons in correctional facilities.</a:t>
            </a:r>
          </a:p>
          <a:p>
            <a:endParaRPr lang="en-US" dirty="0">
              <a:ea typeface="Calibri"/>
              <a:cs typeface="Calibri"/>
            </a:endParaRPr>
          </a:p>
          <a:p>
            <a:r>
              <a:rPr lang="en-US" dirty="0">
                <a:ea typeface="Calibri"/>
                <a:cs typeface="Calibri"/>
              </a:rPr>
              <a:t>During the transition to local duplication of serials in Spring 2024, we started initially with a smaller number of titles  per cartridge on the profile than our default for books. Pretty quickly we decided to match the number to books and I did batch profile changes to increase all of the digital serial profiles. Well, I got a knock on the door, staff telling me – hey Jason, patrons in correctional facilities have a different max titles per cartridge. Well, we had no consistent way of querying for those patrons so it was a painful time searching for different note text trying to find them all. I filed away that experience and when I took the KLAS admin training I noticed that their demo database had a separate patron type – so within a month I was able to implement a new patron type code in our system as well. If you are serving patrons in correctional institutions and want to track how many you are serving or need to provide services differently than regular patrons – highly, highly recommend using a separate patron type code if you don't already have one.</a:t>
            </a:r>
          </a:p>
          <a:p>
            <a:endParaRPr lang="en-US" dirty="0">
              <a:ea typeface="Calibri"/>
              <a:cs typeface="Calibri"/>
            </a:endParaRPr>
          </a:p>
          <a:p>
            <a:r>
              <a:rPr lang="en-US" dirty="0">
                <a:ea typeface="Calibri"/>
                <a:cs typeface="Calibri"/>
              </a:rPr>
              <a:t>Earlier this year the Department of Adult Corrections shared with us a list of books prohibited from their facilities.</a:t>
            </a:r>
            <a:endParaRPr lang="en-US" dirty="0"/>
          </a:p>
          <a:p>
            <a:r>
              <a:rPr lang="en-US" dirty="0">
                <a:ea typeface="Calibri"/>
                <a:cs typeface="Calibri"/>
              </a:rPr>
              <a:t>We wanted to find a process where those books could be excluded automatically in KLAS. We really wanted to avoid a situation where all our public services staff would need to refer to the list anytime they are serving a patron in a correctional facility – on the phone, entering TBT requests, that would just be a huge headache.</a:t>
            </a:r>
          </a:p>
          <a:p>
            <a:endParaRPr lang="en-US" dirty="0">
              <a:ea typeface="Calibri"/>
              <a:cs typeface="Calibri"/>
            </a:endParaRPr>
          </a:p>
          <a:p>
            <a:r>
              <a:rPr lang="en-US" dirty="0">
                <a:ea typeface="Calibri"/>
                <a:cs typeface="Calibri"/>
              </a:rPr>
              <a:t>This all started while I was at the KLAS User Conference, so I was able to pose some questions to </a:t>
            </a:r>
            <a:r>
              <a:rPr lang="en-US" dirty="0" err="1">
                <a:ea typeface="Calibri"/>
                <a:cs typeface="Calibri"/>
              </a:rPr>
              <a:t>Mitake</a:t>
            </a:r>
            <a:r>
              <a:rPr lang="en-US" dirty="0">
                <a:ea typeface="Calibri"/>
                <a:cs typeface="Calibri"/>
              </a:rPr>
              <a:t> and Nancy picked up the torch afterwards and has helped create a system to accomplish our goals. There are several steps required to get started, we are hoping it will be a much smoother process than checking a paper list. Disclaimer, we have finished our testing phase, feel pretty confident everything is working as expected, but are still working on documentation and training before it launches live with all staff.</a:t>
            </a:r>
          </a:p>
          <a:p>
            <a:pPr marL="228600" indent="-228600">
              <a:buAutoNum type="arabicPeriod"/>
            </a:pPr>
            <a:r>
              <a:rPr lang="en-US" dirty="0">
                <a:ea typeface="Calibri"/>
                <a:cs typeface="Calibri"/>
              </a:rPr>
              <a:t>Step number one, we created a new subject code that we could add as an exclusion to a patron's preferences. Keystone was able to configure this code such that it worked and showed normally for staff in KLAS, but was suppressed – does not show in the public catalog. For the catalog nerds out there, it’s a 691 rather than a 690 field, but the big takeaway is that we don't need to do anything differently on our end, that is all taken care of automatically.</a:t>
            </a:r>
          </a:p>
          <a:p>
            <a:pPr marL="228600" indent="-228600">
              <a:buAutoNum type="arabicPeriod"/>
            </a:pPr>
            <a:r>
              <a:rPr lang="en-US" dirty="0">
                <a:ea typeface="Calibri"/>
                <a:cs typeface="Calibri"/>
              </a:rPr>
              <a:t>Then we had to add that subject code to the titles in question. Actually adding the code was easy, generating a query set that we could work with from the list provided was another matter. On that list, books were listed by title only, with no authors. So we had to manually search for the titles and record the KLAS ID in a spreadsheet. </a:t>
            </a:r>
            <a:r>
              <a:rPr lang="en-US" dirty="0"/>
              <a:t>I actually found using the KLAS OPAC / catalog easier and faster than searching in KLAS itself .</a:t>
            </a:r>
            <a:r>
              <a:rPr lang="en-US" dirty="0">
                <a:ea typeface="Calibri"/>
                <a:cs typeface="Calibri"/>
              </a:rPr>
              <a:t> We could have added the subject as we were searching, but 1) I wanted our collection librarian to double check behind me – there were issues where multiple books had the same title and we needed to figure out which record needed the subject and 2) I wanted a list of all KLAS IDs on hand in case we ever needed to pull a query again. </a:t>
            </a:r>
          </a:p>
          <a:p>
            <a:pPr marL="228600" indent="-228600">
              <a:buAutoNum type="arabicPeriod"/>
            </a:pPr>
            <a:r>
              <a:rPr lang="en-US" dirty="0">
                <a:ea typeface="Calibri"/>
                <a:cs typeface="Calibri"/>
              </a:rPr>
              <a:t>Next, Keystone created new rules in Nightly Configuration that would strictly enforce subject exclusions. Our existing rules, prioritized authors or series. For example, if I really like  Brandon Sanderson, I would receive all of his books even if a particular title had a subject I don't want. This way the exclusion added in steps one and two would always be enforced for patrons in correctional facilities but service to other patrons would not be impacted. This step was only possible because we had created the separate patron type earlier.</a:t>
            </a:r>
          </a:p>
          <a:p>
            <a:pPr marL="228600" indent="-228600">
              <a:buAutoNum type="arabicPeriod"/>
            </a:pPr>
            <a:r>
              <a:rPr lang="en-US" dirty="0">
                <a:ea typeface="Calibri"/>
                <a:cs typeface="Calibri"/>
              </a:rPr>
              <a:t>With the new codes, and the new nightly configuration rules, staff should be able to serve patrons in correctional facilities, without having to worry about checking a list. If any book is added to the patrons account that shouldn't go out, KLAS itself will not assign it. However, for that to work across all media, those titles will need to be added as Requests. Anything added directly to the service queue, or as a reserve for physical materials, will still go out to the patron regardless of the exclusion. We've tested and proven this all works, so training will be crucial to get all of our staff used to a new process. Feel free to contact us in a few months if you are curious for an update.</a:t>
            </a:r>
          </a:p>
        </p:txBody>
      </p:sp>
      <p:sp>
        <p:nvSpPr>
          <p:cNvPr id="4" name="Slide Number Placeholder 3"/>
          <p:cNvSpPr>
            <a:spLocks noGrp="1"/>
          </p:cNvSpPr>
          <p:nvPr>
            <p:ph type="sldNum" sz="quarter" idx="5"/>
          </p:nvPr>
        </p:nvSpPr>
        <p:spPr/>
        <p:txBody>
          <a:bodyPr/>
          <a:lstStyle/>
          <a:p>
            <a:fld id="{C0353084-661E-479F-9461-86C94036149E}" type="slidenum">
              <a:rPr lang="en-US" smtClean="0"/>
              <a:t>4</a:t>
            </a:fld>
            <a:endParaRPr lang="en-US"/>
          </a:p>
        </p:txBody>
      </p:sp>
    </p:spTree>
    <p:extLst>
      <p:ext uri="{BB962C8B-B14F-4D97-AF65-F5344CB8AC3E}">
        <p14:creationId xmlns:p14="http://schemas.microsoft.com/office/powerpoint/2010/main" val="28498198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004466"/>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03DB023-A90D-401F-ACB9-1D485772A9D2}"/>
              </a:ext>
            </a:extLst>
          </p:cNvPr>
          <p:cNvPicPr>
            <a:picLocks noChangeAspect="1"/>
          </p:cNvPicPr>
          <p:nvPr userDrawn="1"/>
        </p:nvPicPr>
        <p:blipFill rotWithShape="1">
          <a:blip r:embed="rId2"/>
          <a:srcRect r="4112" b="31085"/>
          <a:stretch/>
        </p:blipFill>
        <p:spPr>
          <a:xfrm>
            <a:off x="0" y="0"/>
            <a:ext cx="108305" cy="6858000"/>
          </a:xfrm>
          <a:prstGeom prst="rect">
            <a:avLst/>
          </a:prstGeom>
        </p:spPr>
      </p:pic>
      <p:pic>
        <p:nvPicPr>
          <p:cNvPr id="8" name="Picture 7">
            <a:extLst>
              <a:ext uri="{FF2B5EF4-FFF2-40B4-BE49-F238E27FC236}">
                <a16:creationId xmlns:a16="http://schemas.microsoft.com/office/drawing/2014/main" id="{FC2D76AB-7C94-4828-8A9D-9B36F747908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10292" y="734270"/>
            <a:ext cx="5080884" cy="1770642"/>
          </a:xfrm>
          <a:prstGeom prst="rect">
            <a:avLst/>
          </a:prstGeom>
        </p:spPr>
      </p:pic>
      <p:sp>
        <p:nvSpPr>
          <p:cNvPr id="11" name="Title 10">
            <a:extLst>
              <a:ext uri="{FF2B5EF4-FFF2-40B4-BE49-F238E27FC236}">
                <a16:creationId xmlns:a16="http://schemas.microsoft.com/office/drawing/2014/main" id="{718B6379-EF7E-415A-B3F5-541067CC0577}"/>
              </a:ext>
            </a:extLst>
          </p:cNvPr>
          <p:cNvSpPr>
            <a:spLocks noGrp="1"/>
          </p:cNvSpPr>
          <p:nvPr>
            <p:ph type="title" hasCustomPrompt="1"/>
          </p:nvPr>
        </p:nvSpPr>
        <p:spPr>
          <a:xfrm>
            <a:off x="737947" y="2727326"/>
            <a:ext cx="10339628" cy="777874"/>
          </a:xfrm>
        </p:spPr>
        <p:txBody>
          <a:bodyPr>
            <a:normAutofit/>
          </a:bodyPr>
          <a:lstStyle>
            <a:lvl1pPr>
              <a:defRPr sz="3200"/>
            </a:lvl1pPr>
          </a:lstStyle>
          <a:p>
            <a:pPr algn="l"/>
            <a:r>
              <a:rPr lang="en-US" sz="3200">
                <a:latin typeface="Gotham Bold" pitchFamily="50" charset="0"/>
              </a:rPr>
              <a:t>Presentation Title</a:t>
            </a:r>
            <a:endParaRPr lang="en-US" sz="4400">
              <a:latin typeface="Gotham Bold" pitchFamily="50" charset="0"/>
            </a:endParaRPr>
          </a:p>
        </p:txBody>
      </p:sp>
      <p:sp>
        <p:nvSpPr>
          <p:cNvPr id="3" name="Text Placeholder 2">
            <a:extLst>
              <a:ext uri="{FF2B5EF4-FFF2-40B4-BE49-F238E27FC236}">
                <a16:creationId xmlns:a16="http://schemas.microsoft.com/office/drawing/2014/main" id="{1C33AD08-A53A-4314-BC0E-F2D1A7B4950B}"/>
              </a:ext>
            </a:extLst>
          </p:cNvPr>
          <p:cNvSpPr>
            <a:spLocks noGrp="1"/>
          </p:cNvSpPr>
          <p:nvPr>
            <p:ph type="body" sz="quarter" idx="10" hasCustomPrompt="1"/>
          </p:nvPr>
        </p:nvSpPr>
        <p:spPr>
          <a:xfrm>
            <a:off x="738188" y="3505200"/>
            <a:ext cx="10339387" cy="1222375"/>
          </a:xfrm>
        </p:spPr>
        <p:txBody>
          <a:bodyPr>
            <a:normAutofit/>
          </a:bodyPr>
          <a:lstStyle>
            <a:lvl1pPr marL="0" indent="0">
              <a:buNone/>
              <a:defRPr sz="3200"/>
            </a:lvl1pPr>
          </a:lstStyle>
          <a:p>
            <a:r>
              <a:rPr lang="en-US">
                <a:latin typeface="Gotham Book" panose="02000604040000020004" pitchFamily="50" charset="0"/>
              </a:rPr>
              <a:t>Subtitle</a:t>
            </a:r>
            <a:endParaRPr lang="en-US" sz="6000">
              <a:latin typeface="Gotham Book" panose="02000604040000020004" pitchFamily="50" charset="0"/>
            </a:endParaRPr>
          </a:p>
        </p:txBody>
      </p:sp>
    </p:spTree>
    <p:extLst>
      <p:ext uri="{BB962C8B-B14F-4D97-AF65-F5344CB8AC3E}">
        <p14:creationId xmlns:p14="http://schemas.microsoft.com/office/powerpoint/2010/main" val="140510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oilerplat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01D3E6C-104F-492F-9FA3-A83BDFA26D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925792" y="1037748"/>
            <a:ext cx="6340416" cy="2476649"/>
          </a:xfrm>
          <a:prstGeom prst="rect">
            <a:avLst/>
          </a:prstGeom>
        </p:spPr>
      </p:pic>
      <p:sp>
        <p:nvSpPr>
          <p:cNvPr id="11" name="TextBox 10">
            <a:extLst>
              <a:ext uri="{FF2B5EF4-FFF2-40B4-BE49-F238E27FC236}">
                <a16:creationId xmlns:a16="http://schemas.microsoft.com/office/drawing/2014/main" id="{46691AE5-65EA-494A-9143-0A9A90422CEB}"/>
              </a:ext>
            </a:extLst>
          </p:cNvPr>
          <p:cNvSpPr txBox="1"/>
          <p:nvPr userDrawn="1"/>
        </p:nvSpPr>
        <p:spPr>
          <a:xfrm>
            <a:off x="2219325" y="3521333"/>
            <a:ext cx="7753350" cy="1107996"/>
          </a:xfrm>
          <a:prstGeom prst="rect">
            <a:avLst/>
          </a:prstGeom>
          <a:noFill/>
        </p:spPr>
        <p:txBody>
          <a:bodyPr wrap="square" rtlCol="0">
            <a:spAutoFit/>
          </a:bodyPr>
          <a:lstStyle/>
          <a:p>
            <a:pPr algn="ctr"/>
            <a:r>
              <a:rPr lang="en-US" sz="2400" b="1">
                <a:solidFill>
                  <a:schemeClr val="bg1"/>
                </a:solidFill>
              </a:rPr>
              <a:t>The State Library is part of the NC Department of </a:t>
            </a:r>
            <a:br>
              <a:rPr lang="en-US" sz="2400" b="1">
                <a:solidFill>
                  <a:schemeClr val="bg1"/>
                </a:solidFill>
              </a:rPr>
            </a:br>
            <a:r>
              <a:rPr lang="en-US" sz="2400" b="1">
                <a:solidFill>
                  <a:schemeClr val="bg1"/>
                </a:solidFill>
              </a:rPr>
              <a:t>Natural &amp; Cultural Resources</a:t>
            </a:r>
          </a:p>
          <a:p>
            <a:pPr algn="ctr"/>
            <a:endParaRPr lang="en-US"/>
          </a:p>
        </p:txBody>
      </p:sp>
      <p:sp>
        <p:nvSpPr>
          <p:cNvPr id="8" name="Text Placeholder 1">
            <a:extLst>
              <a:ext uri="{FF2B5EF4-FFF2-40B4-BE49-F238E27FC236}">
                <a16:creationId xmlns:a16="http://schemas.microsoft.com/office/drawing/2014/main" id="{BC64CD88-83B2-4F85-878B-3558922EB5E2}"/>
              </a:ext>
            </a:extLst>
          </p:cNvPr>
          <p:cNvSpPr txBox="1">
            <a:spLocks/>
          </p:cNvSpPr>
          <p:nvPr userDrawn="1"/>
        </p:nvSpPr>
        <p:spPr>
          <a:xfrm>
            <a:off x="1238250" y="4459870"/>
            <a:ext cx="9715500" cy="1414719"/>
          </a:xfrm>
          <a:prstGeom prst="rect">
            <a:avLst/>
          </a:prstGeom>
        </p:spPr>
        <p:txBody>
          <a:bodyPr>
            <a:normAutofit/>
          </a:bodyPr>
          <a:lstStyle>
            <a:lvl1pPr marL="228600" indent="-228600" algn="ctr" defTabSz="914400" rtl="0" eaLnBrk="1" latinLnBrk="0" hangingPunct="1">
              <a:lnSpc>
                <a:spcPct val="100000"/>
              </a:lnSpc>
              <a:spcBef>
                <a:spcPts val="600"/>
              </a:spcBef>
              <a:buFont typeface="Arial" panose="020B0604020202020204" pitchFamily="34" charset="0"/>
              <a:buChar char="•"/>
              <a:defRPr lang="en-US" sz="1800" kern="0" baseline="0" dirty="0">
                <a:solidFill>
                  <a:srgbClr val="404040"/>
                </a:solidFill>
                <a:latin typeface="+mn-lt"/>
                <a:ea typeface="+mn-ea"/>
                <a:cs typeface="+mn-cs"/>
              </a:defRPr>
            </a:lvl1pPr>
            <a:lvl2pPr marL="685800" indent="-228600" algn="l" defTabSz="914400" rtl="0" eaLnBrk="1" latinLnBrk="0" hangingPunct="1">
              <a:lnSpc>
                <a:spcPct val="108000"/>
              </a:lnSpc>
              <a:spcBef>
                <a:spcPts val="0"/>
              </a:spcBef>
              <a:buFont typeface="Arial" panose="020B0604020202020204" pitchFamily="34" charset="0"/>
              <a:buChar char="•"/>
              <a:defRPr lang="en-US" sz="4200" kern="1200" dirty="0">
                <a:solidFill>
                  <a:srgbClr val="404040"/>
                </a:solidFill>
                <a:latin typeface="+mn-lt"/>
                <a:ea typeface="+mn-ea"/>
                <a:cs typeface="+mn-cs"/>
              </a:defRPr>
            </a:lvl2pPr>
            <a:lvl3pPr marL="1427162" indent="-571500" algn="l" defTabSz="914400" rtl="0" eaLnBrk="1" latinLnBrk="0" hangingPunct="1">
              <a:lnSpc>
                <a:spcPct val="108000"/>
              </a:lnSpc>
              <a:spcBef>
                <a:spcPts val="600"/>
              </a:spcBef>
              <a:buFont typeface="Arial" panose="020B0604020202020204" pitchFamily="34" charset="0"/>
              <a:buChar char="•"/>
              <a:defRPr lang="en-US" sz="3800" kern="1200" dirty="0">
                <a:solidFill>
                  <a:srgbClr val="404040"/>
                </a:solidFill>
                <a:latin typeface="+mn-lt"/>
                <a:ea typeface="+mn-ea"/>
                <a:cs typeface="+mn-cs"/>
              </a:defRPr>
            </a:lvl3pPr>
            <a:lvl4pPr marL="16002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rgbClr val="404040"/>
                </a:solidFill>
                <a:latin typeface="Calibri" panose="020F0502020204030204" pitchFamily="34" charset="0"/>
                <a:ea typeface="+mn-ea"/>
                <a:cs typeface="+mn-cs"/>
              </a:defRPr>
            </a:lvl4pPr>
            <a:lvl5pPr marL="2057400" indent="-228600" algn="l" defTabSz="914400" rtl="0" eaLnBrk="1" latinLnBrk="0" hangingPunct="1">
              <a:lnSpc>
                <a:spcPct val="90000"/>
              </a:lnSpc>
              <a:spcBef>
                <a:spcPts val="1000"/>
              </a:spcBef>
              <a:buFont typeface="Arial" panose="020B0604020202020204" pitchFamily="34" charset="0"/>
              <a:buChar char="•"/>
              <a:defRPr lang="en-US" sz="2200" kern="1200" dirty="0">
                <a:solidFill>
                  <a:srgbClr val="404040"/>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solidFill>
                  <a:schemeClr val="bg1"/>
                </a:solidFill>
              </a:rPr>
              <a:t>The N.C. Department of Natural and Cultural Resources takes care of the things that people love about North Carolina, literally from A to Z—from the Arts to the Zoo, and so much more! We provide educational experiences, contribute to local economies, support public health and improve quality of life in all 100 counties.</a:t>
            </a:r>
          </a:p>
          <a:p>
            <a:endParaRPr lang="en-US"/>
          </a:p>
        </p:txBody>
      </p:sp>
    </p:spTree>
    <p:extLst>
      <p:ext uri="{BB962C8B-B14F-4D97-AF65-F5344CB8AC3E}">
        <p14:creationId xmlns:p14="http://schemas.microsoft.com/office/powerpoint/2010/main" val="3697219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mp; Content 1">
    <p:bg>
      <p:bgPr>
        <a:solidFill>
          <a:srgbClr val="004466"/>
        </a:solidFill>
        <a:effectLst/>
      </p:bgPr>
    </p:bg>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0F64F3AE-B761-40CC-BBFC-932B780A34A3}"/>
              </a:ext>
            </a:extLst>
          </p:cNvPr>
          <p:cNvSpPr>
            <a:spLocks noGrp="1"/>
          </p:cNvSpPr>
          <p:nvPr>
            <p:ph type="body" sz="quarter" idx="10" hasCustomPrompt="1"/>
          </p:nvPr>
        </p:nvSpPr>
        <p:spPr>
          <a:xfrm>
            <a:off x="1271588" y="1658875"/>
            <a:ext cx="9801225" cy="3898545"/>
          </a:xfrm>
        </p:spPr>
        <p:txBody>
          <a:bodyPr>
            <a:normAutofit/>
          </a:bodyPr>
          <a:lstStyle>
            <a:lvl1pPr marL="0" indent="0" algn="ctr">
              <a:buNone/>
              <a:defRPr sz="3200">
                <a:solidFill>
                  <a:schemeClr val="bg1"/>
                </a:solidFill>
                <a:latin typeface="Gotham Book" panose="02000604040000020004" pitchFamily="50" charset="0"/>
              </a:defRPr>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a:t>
            </a:r>
            <a:r>
              <a:rPr lang="en-US" err="1"/>
              <a:t>Praesent</a:t>
            </a:r>
            <a:r>
              <a:rPr lang="en-US"/>
              <a:t> </a:t>
            </a:r>
            <a:r>
              <a:rPr lang="en-US" err="1"/>
              <a:t>posuere</a:t>
            </a:r>
            <a:r>
              <a:rPr lang="en-US"/>
              <a:t>, lorem lacinia </a:t>
            </a:r>
            <a:r>
              <a:rPr lang="en-US" err="1"/>
              <a:t>sodales</a:t>
            </a:r>
            <a:r>
              <a:rPr lang="en-US"/>
              <a:t> </a:t>
            </a:r>
            <a:r>
              <a:rPr lang="en-US" err="1"/>
              <a:t>euismod</a:t>
            </a:r>
            <a:r>
              <a:rPr lang="en-US"/>
              <a:t>, libero lorem </a:t>
            </a:r>
            <a:r>
              <a:rPr lang="en-US" err="1"/>
              <a:t>aliquam</a:t>
            </a:r>
            <a:r>
              <a:rPr lang="en-US"/>
              <a:t> </a:t>
            </a:r>
            <a:r>
              <a:rPr lang="en-US" err="1"/>
              <a:t>massa</a:t>
            </a:r>
            <a:r>
              <a:rPr lang="en-US"/>
              <a:t>, et vestibulum ligula </a:t>
            </a:r>
            <a:r>
              <a:rPr lang="en-US" err="1"/>
              <a:t>nulla</a:t>
            </a:r>
            <a:r>
              <a:rPr lang="en-US"/>
              <a:t> at </a:t>
            </a:r>
            <a:r>
              <a:rPr lang="en-US" err="1"/>
              <a:t>tellus</a:t>
            </a:r>
            <a:r>
              <a:rPr lang="en-US"/>
              <a:t>.</a:t>
            </a:r>
          </a:p>
        </p:txBody>
      </p:sp>
      <p:sp>
        <p:nvSpPr>
          <p:cNvPr id="9" name="Text Placeholder 8">
            <a:extLst>
              <a:ext uri="{FF2B5EF4-FFF2-40B4-BE49-F238E27FC236}">
                <a16:creationId xmlns:a16="http://schemas.microsoft.com/office/drawing/2014/main" id="{DDDF07D7-A343-4F9B-A2E6-FF4D5087BB6E}"/>
              </a:ext>
            </a:extLst>
          </p:cNvPr>
          <p:cNvSpPr>
            <a:spLocks noGrp="1"/>
          </p:cNvSpPr>
          <p:nvPr>
            <p:ph type="body" sz="quarter" idx="11" hasCustomPrompt="1"/>
          </p:nvPr>
        </p:nvSpPr>
        <p:spPr>
          <a:xfrm>
            <a:off x="499231" y="519529"/>
            <a:ext cx="9801225" cy="657225"/>
          </a:xfrm>
        </p:spPr>
        <p:txBody>
          <a:bodyPr>
            <a:normAutofit/>
          </a:bodyPr>
          <a:lstStyle>
            <a:lvl1pPr marL="0" indent="0" algn="l">
              <a:buNone/>
              <a:defRPr sz="3600">
                <a:solidFill>
                  <a:schemeClr val="bg1"/>
                </a:solidFill>
                <a:latin typeface="Gotham Medium" panose="02000604030000020004" pitchFamily="50" charset="0"/>
              </a:defRPr>
            </a:lvl1pPr>
          </a:lstStyle>
          <a:p>
            <a:pPr lvl="0"/>
            <a:r>
              <a:rPr lang="en-US">
                <a:latin typeface="Gotham Medium" panose="02000604030000020004" pitchFamily="50" charset="0"/>
              </a:rPr>
              <a:t>Title goes here.</a:t>
            </a:r>
            <a:endParaRPr lang="en-US"/>
          </a:p>
        </p:txBody>
      </p:sp>
      <p:pic>
        <p:nvPicPr>
          <p:cNvPr id="4" name="Picture 3">
            <a:extLst>
              <a:ext uri="{FF2B5EF4-FFF2-40B4-BE49-F238E27FC236}">
                <a16:creationId xmlns:a16="http://schemas.microsoft.com/office/drawing/2014/main" id="{C24924D8-DF16-414D-857E-0B7DE58BD2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1939" y="5632750"/>
            <a:ext cx="8609522" cy="1130000"/>
          </a:xfrm>
          <a:prstGeom prst="rect">
            <a:avLst/>
          </a:prstGeom>
        </p:spPr>
      </p:pic>
    </p:spTree>
    <p:extLst>
      <p:ext uri="{BB962C8B-B14F-4D97-AF65-F5344CB8AC3E}">
        <p14:creationId xmlns:p14="http://schemas.microsoft.com/office/powerpoint/2010/main" val="181021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mp; Content2">
    <p:bg>
      <p:bgPr>
        <a:solidFill>
          <a:srgbClr val="004466"/>
        </a:solidFill>
        <a:effectLst/>
      </p:bgPr>
    </p:bg>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0F64F3AE-B761-40CC-BBFC-932B780A34A3}"/>
              </a:ext>
            </a:extLst>
          </p:cNvPr>
          <p:cNvSpPr>
            <a:spLocks noGrp="1"/>
          </p:cNvSpPr>
          <p:nvPr>
            <p:ph type="body" sz="quarter" idx="10" hasCustomPrompt="1"/>
          </p:nvPr>
        </p:nvSpPr>
        <p:spPr>
          <a:xfrm>
            <a:off x="1271588" y="2102760"/>
            <a:ext cx="9801225" cy="3871912"/>
          </a:xfrm>
        </p:spPr>
        <p:txBody>
          <a:bodyPr>
            <a:normAutofit/>
          </a:bodyPr>
          <a:lstStyle>
            <a:lvl1pPr marL="0" indent="0" algn="ctr">
              <a:buNone/>
              <a:defRPr sz="3200">
                <a:solidFill>
                  <a:schemeClr val="bg1"/>
                </a:solidFill>
                <a:latin typeface="Gotham Book" panose="02000604040000020004" pitchFamily="50" charset="0"/>
              </a:defRPr>
            </a:lvl1pPr>
          </a:lstStyle>
          <a:p>
            <a:pPr lvl="0"/>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a:t>
            </a:r>
            <a:r>
              <a:rPr lang="en-US" err="1"/>
              <a:t>Praesent</a:t>
            </a:r>
            <a:r>
              <a:rPr lang="en-US"/>
              <a:t> </a:t>
            </a:r>
            <a:r>
              <a:rPr lang="en-US" err="1"/>
              <a:t>posuere</a:t>
            </a:r>
            <a:r>
              <a:rPr lang="en-US"/>
              <a:t>, lorem lacinia </a:t>
            </a:r>
            <a:r>
              <a:rPr lang="en-US" err="1"/>
              <a:t>sodales</a:t>
            </a:r>
            <a:r>
              <a:rPr lang="en-US"/>
              <a:t> </a:t>
            </a:r>
            <a:r>
              <a:rPr lang="en-US" err="1"/>
              <a:t>euismod</a:t>
            </a:r>
            <a:r>
              <a:rPr lang="en-US"/>
              <a:t>, libero lorem </a:t>
            </a:r>
            <a:r>
              <a:rPr lang="en-US" err="1"/>
              <a:t>aliquam</a:t>
            </a:r>
            <a:r>
              <a:rPr lang="en-US"/>
              <a:t> </a:t>
            </a:r>
            <a:r>
              <a:rPr lang="en-US" err="1"/>
              <a:t>massa</a:t>
            </a:r>
            <a:r>
              <a:rPr lang="en-US"/>
              <a:t>, et vestibulum ligula </a:t>
            </a:r>
            <a:r>
              <a:rPr lang="en-US" err="1"/>
              <a:t>nulla</a:t>
            </a:r>
            <a:r>
              <a:rPr lang="en-US"/>
              <a:t> at </a:t>
            </a:r>
            <a:r>
              <a:rPr lang="en-US" err="1"/>
              <a:t>tellus</a:t>
            </a:r>
            <a:r>
              <a:rPr lang="en-US"/>
              <a:t>.</a:t>
            </a:r>
          </a:p>
        </p:txBody>
      </p:sp>
      <p:sp>
        <p:nvSpPr>
          <p:cNvPr id="9" name="Text Placeholder 8">
            <a:extLst>
              <a:ext uri="{FF2B5EF4-FFF2-40B4-BE49-F238E27FC236}">
                <a16:creationId xmlns:a16="http://schemas.microsoft.com/office/drawing/2014/main" id="{DDDF07D7-A343-4F9B-A2E6-FF4D5087BB6E}"/>
              </a:ext>
            </a:extLst>
          </p:cNvPr>
          <p:cNvSpPr>
            <a:spLocks noGrp="1"/>
          </p:cNvSpPr>
          <p:nvPr>
            <p:ph type="body" sz="quarter" idx="11" hasCustomPrompt="1"/>
          </p:nvPr>
        </p:nvSpPr>
        <p:spPr>
          <a:xfrm>
            <a:off x="1271588" y="971550"/>
            <a:ext cx="9801225" cy="657225"/>
          </a:xfrm>
        </p:spPr>
        <p:txBody>
          <a:bodyPr>
            <a:normAutofit/>
          </a:bodyPr>
          <a:lstStyle>
            <a:lvl1pPr marL="0" indent="0" algn="ctr">
              <a:buNone/>
              <a:defRPr sz="3600">
                <a:solidFill>
                  <a:schemeClr val="bg1"/>
                </a:solidFill>
                <a:latin typeface="Gotham Medium" panose="02000604030000020004" pitchFamily="50" charset="0"/>
              </a:defRPr>
            </a:lvl1pPr>
          </a:lstStyle>
          <a:p>
            <a:pPr lvl="0"/>
            <a:r>
              <a:rPr lang="en-US">
                <a:latin typeface="Gotham Medium" panose="02000604030000020004" pitchFamily="50" charset="0"/>
              </a:rPr>
              <a:t>Title Goes Here</a:t>
            </a:r>
            <a:endParaRPr lang="en-US"/>
          </a:p>
        </p:txBody>
      </p:sp>
      <p:pic>
        <p:nvPicPr>
          <p:cNvPr id="4" name="Picture 3">
            <a:extLst>
              <a:ext uri="{FF2B5EF4-FFF2-40B4-BE49-F238E27FC236}">
                <a16:creationId xmlns:a16="http://schemas.microsoft.com/office/drawing/2014/main" id="{C24924D8-DF16-414D-857E-0B7DE58BD2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1939" y="5632750"/>
            <a:ext cx="8609522" cy="1130000"/>
          </a:xfrm>
          <a:prstGeom prst="rect">
            <a:avLst/>
          </a:prstGeom>
        </p:spPr>
      </p:pic>
    </p:spTree>
    <p:extLst>
      <p:ext uri="{BB962C8B-B14F-4D97-AF65-F5344CB8AC3E}">
        <p14:creationId xmlns:p14="http://schemas.microsoft.com/office/powerpoint/2010/main" val="1331339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amp; Text">
    <p:bg>
      <p:bgPr>
        <a:solidFill>
          <a:srgbClr val="004466"/>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C7631A-AD65-40D5-B5E9-5FE5E663DE6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1939" y="5632750"/>
            <a:ext cx="8609522" cy="1130000"/>
          </a:xfrm>
          <a:prstGeom prst="rect">
            <a:avLst/>
          </a:prstGeom>
        </p:spPr>
      </p:pic>
      <p:sp>
        <p:nvSpPr>
          <p:cNvPr id="4" name="Picture Placeholder 3">
            <a:extLst>
              <a:ext uri="{FF2B5EF4-FFF2-40B4-BE49-F238E27FC236}">
                <a16:creationId xmlns:a16="http://schemas.microsoft.com/office/drawing/2014/main" id="{768221CA-F54C-422E-8CC8-FB3E214C65CE}"/>
              </a:ext>
            </a:extLst>
          </p:cNvPr>
          <p:cNvSpPr>
            <a:spLocks noGrp="1"/>
          </p:cNvSpPr>
          <p:nvPr>
            <p:ph type="pic" sz="quarter" idx="10"/>
          </p:nvPr>
        </p:nvSpPr>
        <p:spPr>
          <a:xfrm>
            <a:off x="1028700" y="1471612"/>
            <a:ext cx="4552950" cy="3914775"/>
          </a:xfrm>
        </p:spPr>
        <p:txBody>
          <a:bodyPr/>
          <a:lstStyle/>
          <a:p>
            <a:endParaRPr lang="en-US"/>
          </a:p>
        </p:txBody>
      </p:sp>
      <p:sp>
        <p:nvSpPr>
          <p:cNvPr id="6" name="Text Placeholder 5">
            <a:extLst>
              <a:ext uri="{FF2B5EF4-FFF2-40B4-BE49-F238E27FC236}">
                <a16:creationId xmlns:a16="http://schemas.microsoft.com/office/drawing/2014/main" id="{234DAA0D-0058-497E-9612-2C9EBC0B1D63}"/>
              </a:ext>
            </a:extLst>
          </p:cNvPr>
          <p:cNvSpPr>
            <a:spLocks noGrp="1"/>
          </p:cNvSpPr>
          <p:nvPr>
            <p:ph type="body" sz="quarter" idx="11"/>
          </p:nvPr>
        </p:nvSpPr>
        <p:spPr>
          <a:xfrm>
            <a:off x="5829300" y="1471612"/>
            <a:ext cx="5334000" cy="3914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8">
            <a:extLst>
              <a:ext uri="{FF2B5EF4-FFF2-40B4-BE49-F238E27FC236}">
                <a16:creationId xmlns:a16="http://schemas.microsoft.com/office/drawing/2014/main" id="{C0185A03-0798-4DC4-92EC-979411F3EBB1}"/>
              </a:ext>
            </a:extLst>
          </p:cNvPr>
          <p:cNvSpPr>
            <a:spLocks noGrp="1"/>
          </p:cNvSpPr>
          <p:nvPr>
            <p:ph type="body" sz="quarter" idx="12" hasCustomPrompt="1"/>
          </p:nvPr>
        </p:nvSpPr>
        <p:spPr>
          <a:xfrm>
            <a:off x="499231" y="519529"/>
            <a:ext cx="9801225" cy="657225"/>
          </a:xfrm>
        </p:spPr>
        <p:txBody>
          <a:bodyPr>
            <a:normAutofit/>
          </a:bodyPr>
          <a:lstStyle>
            <a:lvl1pPr marL="0" indent="0" algn="l">
              <a:buNone/>
              <a:defRPr sz="3600">
                <a:solidFill>
                  <a:schemeClr val="bg1"/>
                </a:solidFill>
                <a:latin typeface="Gotham Medium" panose="02000604030000020004" pitchFamily="50" charset="0"/>
              </a:defRPr>
            </a:lvl1pPr>
          </a:lstStyle>
          <a:p>
            <a:pPr lvl="0"/>
            <a:r>
              <a:rPr lang="en-US">
                <a:latin typeface="Gotham Medium" panose="02000604030000020004" pitchFamily="50" charset="0"/>
              </a:rPr>
              <a:t>Title goes here.</a:t>
            </a:r>
            <a:endParaRPr lang="en-US"/>
          </a:p>
        </p:txBody>
      </p:sp>
    </p:spTree>
    <p:extLst>
      <p:ext uri="{BB962C8B-B14F-4D97-AF65-F5344CB8AC3E}">
        <p14:creationId xmlns:p14="http://schemas.microsoft.com/office/powerpoint/2010/main" val="1868605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amp; Text 2">
    <p:bg>
      <p:bgPr>
        <a:solidFill>
          <a:srgbClr val="004466"/>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C7631A-AD65-40D5-B5E9-5FE5E663DE6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1939" y="5632750"/>
            <a:ext cx="8609522" cy="1130000"/>
          </a:xfrm>
          <a:prstGeom prst="rect">
            <a:avLst/>
          </a:prstGeom>
        </p:spPr>
      </p:pic>
      <p:sp>
        <p:nvSpPr>
          <p:cNvPr id="4" name="Picture Placeholder 3">
            <a:extLst>
              <a:ext uri="{FF2B5EF4-FFF2-40B4-BE49-F238E27FC236}">
                <a16:creationId xmlns:a16="http://schemas.microsoft.com/office/drawing/2014/main" id="{768221CA-F54C-422E-8CC8-FB3E214C65CE}"/>
              </a:ext>
            </a:extLst>
          </p:cNvPr>
          <p:cNvSpPr>
            <a:spLocks noGrp="1"/>
          </p:cNvSpPr>
          <p:nvPr>
            <p:ph type="pic" sz="quarter" idx="10"/>
          </p:nvPr>
        </p:nvSpPr>
        <p:spPr>
          <a:xfrm>
            <a:off x="1028700" y="1871662"/>
            <a:ext cx="4552950" cy="3509963"/>
          </a:xfrm>
        </p:spPr>
        <p:txBody>
          <a:bodyPr/>
          <a:lstStyle/>
          <a:p>
            <a:endParaRPr lang="en-US"/>
          </a:p>
        </p:txBody>
      </p:sp>
      <p:sp>
        <p:nvSpPr>
          <p:cNvPr id="6" name="Text Placeholder 5">
            <a:extLst>
              <a:ext uri="{FF2B5EF4-FFF2-40B4-BE49-F238E27FC236}">
                <a16:creationId xmlns:a16="http://schemas.microsoft.com/office/drawing/2014/main" id="{234DAA0D-0058-497E-9612-2C9EBC0B1D63}"/>
              </a:ext>
            </a:extLst>
          </p:cNvPr>
          <p:cNvSpPr>
            <a:spLocks noGrp="1"/>
          </p:cNvSpPr>
          <p:nvPr>
            <p:ph type="body" sz="quarter" idx="11"/>
          </p:nvPr>
        </p:nvSpPr>
        <p:spPr>
          <a:xfrm>
            <a:off x="5829300" y="1871662"/>
            <a:ext cx="5334000" cy="3509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8">
            <a:extLst>
              <a:ext uri="{FF2B5EF4-FFF2-40B4-BE49-F238E27FC236}">
                <a16:creationId xmlns:a16="http://schemas.microsoft.com/office/drawing/2014/main" id="{1F1745A3-F003-43C9-83EF-7709000FFD41}"/>
              </a:ext>
            </a:extLst>
          </p:cNvPr>
          <p:cNvSpPr>
            <a:spLocks noGrp="1"/>
          </p:cNvSpPr>
          <p:nvPr>
            <p:ph type="body" sz="quarter" idx="12" hasCustomPrompt="1"/>
          </p:nvPr>
        </p:nvSpPr>
        <p:spPr>
          <a:xfrm>
            <a:off x="1271588" y="971550"/>
            <a:ext cx="9801225" cy="657225"/>
          </a:xfrm>
        </p:spPr>
        <p:txBody>
          <a:bodyPr>
            <a:normAutofit/>
          </a:bodyPr>
          <a:lstStyle>
            <a:lvl1pPr marL="0" indent="0" algn="ctr">
              <a:buNone/>
              <a:defRPr sz="3600">
                <a:solidFill>
                  <a:schemeClr val="bg1"/>
                </a:solidFill>
                <a:latin typeface="Gotham Medium" panose="02000604030000020004" pitchFamily="50" charset="0"/>
              </a:defRPr>
            </a:lvl1pPr>
          </a:lstStyle>
          <a:p>
            <a:pPr lvl="0"/>
            <a:r>
              <a:rPr lang="en-US">
                <a:latin typeface="Gotham Medium" panose="02000604030000020004" pitchFamily="50" charset="0"/>
              </a:rPr>
              <a:t>Title Goes Here</a:t>
            </a:r>
            <a:endParaRPr lang="en-US"/>
          </a:p>
        </p:txBody>
      </p:sp>
    </p:spTree>
    <p:extLst>
      <p:ext uri="{BB962C8B-B14F-4D97-AF65-F5344CB8AC3E}">
        <p14:creationId xmlns:p14="http://schemas.microsoft.com/office/powerpoint/2010/main" val="82200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p:bg>
      <p:bgPr>
        <a:solidFill>
          <a:srgbClr val="004466"/>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3F0CCC3-91DC-4F7B-8FB0-F04717687B10}"/>
              </a:ext>
            </a:extLst>
          </p:cNvPr>
          <p:cNvSpPr>
            <a:spLocks noGrp="1"/>
          </p:cNvSpPr>
          <p:nvPr>
            <p:ph type="pic" sz="quarter" idx="10"/>
          </p:nvPr>
        </p:nvSpPr>
        <p:spPr>
          <a:xfrm>
            <a:off x="1871662" y="809625"/>
            <a:ext cx="8448675" cy="4743450"/>
          </a:xfrm>
        </p:spPr>
        <p:txBody>
          <a:bodyPr/>
          <a:lstStyle/>
          <a:p>
            <a:endParaRPr lang="en-US"/>
          </a:p>
        </p:txBody>
      </p:sp>
      <p:pic>
        <p:nvPicPr>
          <p:cNvPr id="5" name="Picture 4">
            <a:extLst>
              <a:ext uri="{FF2B5EF4-FFF2-40B4-BE49-F238E27FC236}">
                <a16:creationId xmlns:a16="http://schemas.microsoft.com/office/drawing/2014/main" id="{08A73AEA-3809-4308-80D5-A9290B9F19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1939" y="5632750"/>
            <a:ext cx="8609522" cy="1130000"/>
          </a:xfrm>
          <a:prstGeom prst="rect">
            <a:avLst/>
          </a:prstGeom>
        </p:spPr>
      </p:pic>
    </p:spTree>
    <p:extLst>
      <p:ext uri="{BB962C8B-B14F-4D97-AF65-F5344CB8AC3E}">
        <p14:creationId xmlns:p14="http://schemas.microsoft.com/office/powerpoint/2010/main" val="412632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 Logo">
    <p:bg>
      <p:bgPr>
        <a:solidFill>
          <a:srgbClr val="004466"/>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C7631A-AD65-40D5-B5E9-5FE5E663DE6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1939" y="5632750"/>
            <a:ext cx="8609522" cy="1130000"/>
          </a:xfrm>
          <a:prstGeom prst="rect">
            <a:avLst/>
          </a:prstGeom>
        </p:spPr>
      </p:pic>
    </p:spTree>
    <p:extLst>
      <p:ext uri="{BB962C8B-B14F-4D97-AF65-F5344CB8AC3E}">
        <p14:creationId xmlns:p14="http://schemas.microsoft.com/office/powerpoint/2010/main" val="948912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_No Logo">
    <p:bg>
      <p:bgPr>
        <a:solidFill>
          <a:srgbClr val="00446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1175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estion Slid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F6DCD83-C71F-4EC4-BFD1-64DFC7F796D6}"/>
              </a:ext>
            </a:extLst>
          </p:cNvPr>
          <p:cNvSpPr txBox="1">
            <a:spLocks/>
          </p:cNvSpPr>
          <p:nvPr userDrawn="1"/>
        </p:nvSpPr>
        <p:spPr>
          <a:xfrm>
            <a:off x="4826630" y="3546383"/>
            <a:ext cx="6925212" cy="6254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lang="en-US" sz="3800" kern="1200" cap="all" baseline="0" dirty="0">
                <a:solidFill>
                  <a:srgbClr val="B3223B"/>
                </a:solidFill>
                <a:latin typeface="Gotham Medium" panose="02000604030000020004" pitchFamily="50" charset="0"/>
                <a:ea typeface="+mj-ea"/>
                <a:cs typeface="+mj-cs"/>
              </a:defRPr>
            </a:lvl1pPr>
          </a:lstStyle>
          <a:p>
            <a:r>
              <a:rPr lang="en-US" sz="6000" b="1">
                <a:solidFill>
                  <a:schemeClr val="bg1"/>
                </a:solidFill>
                <a:latin typeface="Gotham Bold" pitchFamily="50" charset="0"/>
              </a:rPr>
              <a:t>QUESTIONS</a:t>
            </a:r>
          </a:p>
        </p:txBody>
      </p:sp>
      <p:sp>
        <p:nvSpPr>
          <p:cNvPr id="4" name="TextBox 3">
            <a:extLst>
              <a:ext uri="{FF2B5EF4-FFF2-40B4-BE49-F238E27FC236}">
                <a16:creationId xmlns:a16="http://schemas.microsoft.com/office/drawing/2014/main" id="{2146A49E-55F2-4775-8F8C-C16CBB013048}"/>
              </a:ext>
            </a:extLst>
          </p:cNvPr>
          <p:cNvSpPr txBox="1"/>
          <p:nvPr userDrawn="1"/>
        </p:nvSpPr>
        <p:spPr>
          <a:xfrm>
            <a:off x="1729409" y="0"/>
            <a:ext cx="4969566" cy="7017306"/>
          </a:xfrm>
          <a:prstGeom prst="rect">
            <a:avLst/>
          </a:prstGeom>
          <a:noFill/>
        </p:spPr>
        <p:txBody>
          <a:bodyPr wrap="square" rtlCol="0">
            <a:spAutoFit/>
          </a:bodyPr>
          <a:lstStyle/>
          <a:p>
            <a:r>
              <a:rPr lang="en-US" sz="45000">
                <a:solidFill>
                  <a:schemeClr val="bg1"/>
                </a:solidFill>
                <a:latin typeface="Arial Black" panose="020B0A04020102020204" pitchFamily="34" charset="0"/>
              </a:rPr>
              <a:t>?</a:t>
            </a:r>
          </a:p>
        </p:txBody>
      </p:sp>
      <p:sp>
        <p:nvSpPr>
          <p:cNvPr id="5" name="Text Placeholder 10">
            <a:extLst>
              <a:ext uri="{FF2B5EF4-FFF2-40B4-BE49-F238E27FC236}">
                <a16:creationId xmlns:a16="http://schemas.microsoft.com/office/drawing/2014/main" id="{7D4640FC-BBDC-4492-B1C6-56992BF0BFD3}"/>
              </a:ext>
            </a:extLst>
          </p:cNvPr>
          <p:cNvSpPr txBox="1">
            <a:spLocks/>
          </p:cNvSpPr>
          <p:nvPr userDrawn="1"/>
        </p:nvSpPr>
        <p:spPr>
          <a:xfrm rot="5400000">
            <a:off x="7309471" y="2064446"/>
            <a:ext cx="199471" cy="4815637"/>
          </a:xfrm>
          <a:prstGeom prst="rect">
            <a:avLst/>
          </a:prstGeom>
          <a:solidFill>
            <a:schemeClr val="bg1"/>
          </a:solidFill>
        </p:spPr>
        <p:txBody>
          <a:bodyPr>
            <a:normAutofit/>
          </a:bodyPr>
          <a:lstStyle>
            <a:lvl1pPr marL="0" indent="0" algn="l" defTabSz="914400" rtl="0" eaLnBrk="1" latinLnBrk="0" hangingPunct="1">
              <a:lnSpc>
                <a:spcPct val="90000"/>
              </a:lnSpc>
              <a:spcBef>
                <a:spcPts val="1000"/>
              </a:spcBef>
              <a:buFont typeface="Wingdings" panose="05000000000000000000" pitchFamily="2" charset="2"/>
              <a:buNone/>
              <a:defRPr sz="1200" kern="1200">
                <a:solidFill>
                  <a:srgbClr val="214F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 d</a:t>
            </a:r>
          </a:p>
        </p:txBody>
      </p:sp>
    </p:spTree>
    <p:extLst>
      <p:ext uri="{BB962C8B-B14F-4D97-AF65-F5344CB8AC3E}">
        <p14:creationId xmlns:p14="http://schemas.microsoft.com/office/powerpoint/2010/main" val="2759335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4466"/>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59F20B-985A-4765-B4F3-5E09A94A04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77CCC2-E4DD-40CE-A431-5822F82DD0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1884757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0" r:id="rId4"/>
    <p:sldLayoutId id="2147483666" r:id="rId5"/>
    <p:sldLayoutId id="2147483665" r:id="rId6"/>
    <p:sldLayoutId id="2147483664" r:id="rId7"/>
    <p:sldLayoutId id="2147483667" r:id="rId8"/>
    <p:sldLayoutId id="2147483662" r:id="rId9"/>
    <p:sldLayoutId id="2147483663" r:id="rId10"/>
  </p:sldLayoutIdLst>
  <p:txStyles>
    <p:titleStyle>
      <a:lvl1pPr algn="l" defTabSz="914400" rtl="0" eaLnBrk="1" latinLnBrk="0" hangingPunct="1">
        <a:lnSpc>
          <a:spcPct val="90000"/>
        </a:lnSpc>
        <a:spcBef>
          <a:spcPct val="0"/>
        </a:spcBef>
        <a:buNone/>
        <a:defRPr sz="4400" kern="1200">
          <a:solidFill>
            <a:schemeClr val="bg1"/>
          </a:solidFill>
          <a:latin typeface="Gotham Medium" panose="02000604030000020004"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Gotham Book" panose="0200060404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Gotham Book" panose="0200060404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Gotham Book" panose="0200060404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otham Book" panose="0200060404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Gotham Book" panose="0200060404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FB6E08-DAEE-4DE7-8390-B5DEF4FED4F4}"/>
              </a:ext>
            </a:extLst>
          </p:cNvPr>
          <p:cNvSpPr>
            <a:spLocks noGrp="1"/>
          </p:cNvSpPr>
          <p:nvPr>
            <p:ph type="title"/>
          </p:nvPr>
        </p:nvSpPr>
        <p:spPr>
          <a:xfrm>
            <a:off x="737947" y="2727326"/>
            <a:ext cx="11042251" cy="787770"/>
          </a:xfrm>
        </p:spPr>
        <p:txBody>
          <a:bodyPr>
            <a:normAutofit/>
          </a:bodyPr>
          <a:lstStyle/>
          <a:p>
            <a:r>
              <a:rPr lang="en-US" sz="4400">
                <a:solidFill>
                  <a:srgbClr val="FFFFFF"/>
                </a:solidFill>
                <a:latin typeface="Gotham Medium"/>
              </a:rPr>
              <a:t>Accessible Books and Library Services</a:t>
            </a:r>
            <a:endParaRPr lang="en-US" sz="4400"/>
          </a:p>
        </p:txBody>
      </p:sp>
      <p:sp>
        <p:nvSpPr>
          <p:cNvPr id="5" name="Text Placeholder 4">
            <a:extLst>
              <a:ext uri="{FF2B5EF4-FFF2-40B4-BE49-F238E27FC236}">
                <a16:creationId xmlns:a16="http://schemas.microsoft.com/office/drawing/2014/main" id="{D7E48A8F-135C-450A-AE5B-194C37365F60}"/>
              </a:ext>
            </a:extLst>
          </p:cNvPr>
          <p:cNvSpPr>
            <a:spLocks noGrp="1"/>
          </p:cNvSpPr>
          <p:nvPr>
            <p:ph type="body" sz="quarter" idx="10"/>
          </p:nvPr>
        </p:nvSpPr>
        <p:spPr>
          <a:xfrm>
            <a:off x="738188" y="3433314"/>
            <a:ext cx="10339387" cy="2027506"/>
          </a:xfrm>
        </p:spPr>
        <p:txBody>
          <a:bodyPr vert="horz" lIns="91440" tIns="45720" rIns="91440" bIns="45720" rtlCol="0" anchor="t">
            <a:normAutofit fontScale="92500" lnSpcReduction="20000"/>
          </a:bodyPr>
          <a:lstStyle/>
          <a:p>
            <a:endParaRPr lang="en-US" sz="3600" dirty="0">
              <a:cs typeface="Arial"/>
            </a:endParaRPr>
          </a:p>
          <a:p>
            <a:r>
              <a:rPr lang="en-US" sz="3600" dirty="0">
                <a:latin typeface="Gotham Book"/>
                <a:cs typeface="Arial"/>
              </a:rPr>
              <a:t>Emily Tracey, Reader Advisor Supervisor</a:t>
            </a:r>
            <a:endParaRPr lang="en-US" sz="3600" dirty="0">
              <a:cs typeface="Arial"/>
            </a:endParaRPr>
          </a:p>
          <a:p>
            <a:endParaRPr lang="en-US" sz="3600" dirty="0">
              <a:latin typeface="Gotham Book"/>
              <a:cs typeface="Arial"/>
            </a:endParaRPr>
          </a:p>
          <a:p>
            <a:r>
              <a:rPr lang="en-US" sz="3600" dirty="0">
                <a:latin typeface="Gotham Book"/>
                <a:cs typeface="Arial"/>
              </a:rPr>
              <a:t>Jason Richmond, Systems and Digital Services</a:t>
            </a:r>
            <a:endParaRPr lang="en-US" sz="3600" dirty="0">
              <a:cs typeface="Arial"/>
            </a:endParaRPr>
          </a:p>
        </p:txBody>
      </p:sp>
    </p:spTree>
    <p:custDataLst>
      <p:tags r:id="rId1"/>
    </p:custDataLst>
    <p:extLst>
      <p:ext uri="{BB962C8B-B14F-4D97-AF65-F5344CB8AC3E}">
        <p14:creationId xmlns:p14="http://schemas.microsoft.com/office/powerpoint/2010/main" val="294746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0A181-AE70-7CC2-0DEF-FD96A11C72E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A943196-1603-B2DF-3920-5EAC0646F6E3}"/>
              </a:ext>
            </a:extLst>
          </p:cNvPr>
          <p:cNvSpPr>
            <a:spLocks noGrp="1"/>
          </p:cNvSpPr>
          <p:nvPr>
            <p:ph type="body" sz="quarter" idx="10"/>
          </p:nvPr>
        </p:nvSpPr>
        <p:spPr/>
        <p:txBody>
          <a:bodyPr vert="horz" lIns="91440" tIns="45720" rIns="91440" bIns="45720" rtlCol="0" anchor="t">
            <a:normAutofit/>
          </a:bodyPr>
          <a:lstStyle/>
          <a:p>
            <a:pPr algn="l"/>
            <a:r>
              <a:rPr lang="en-US">
                <a:latin typeface="Gotham Book"/>
              </a:rPr>
              <a:t>134 active patrons</a:t>
            </a:r>
            <a:endParaRPr lang="en-US"/>
          </a:p>
          <a:p>
            <a:pPr algn="l"/>
            <a:r>
              <a:rPr lang="en-US">
                <a:latin typeface="Gotham Book"/>
              </a:rPr>
              <a:t>27 facilities across the state</a:t>
            </a:r>
          </a:p>
          <a:p>
            <a:pPr algn="l"/>
            <a:endParaRPr lang="en-US"/>
          </a:p>
          <a:p>
            <a:pPr algn="l"/>
            <a:endParaRPr lang="en-US"/>
          </a:p>
        </p:txBody>
      </p:sp>
      <p:sp>
        <p:nvSpPr>
          <p:cNvPr id="3" name="Text Placeholder 2">
            <a:extLst>
              <a:ext uri="{FF2B5EF4-FFF2-40B4-BE49-F238E27FC236}">
                <a16:creationId xmlns:a16="http://schemas.microsoft.com/office/drawing/2014/main" id="{FB44E040-3CA2-8FD7-D529-3F65434BB1E4}"/>
              </a:ext>
            </a:extLst>
          </p:cNvPr>
          <p:cNvSpPr>
            <a:spLocks noGrp="1"/>
          </p:cNvSpPr>
          <p:nvPr>
            <p:ph type="body" sz="quarter" idx="11"/>
          </p:nvPr>
        </p:nvSpPr>
        <p:spPr/>
        <p:txBody>
          <a:bodyPr vert="horz" lIns="91440" tIns="45720" rIns="91440" bIns="45720" rtlCol="0" anchor="t">
            <a:normAutofit/>
          </a:bodyPr>
          <a:lstStyle/>
          <a:p>
            <a:r>
              <a:rPr lang="en-US">
                <a:latin typeface="Gotham Medium"/>
              </a:rPr>
              <a:t>Who we are serving</a:t>
            </a:r>
          </a:p>
        </p:txBody>
      </p:sp>
      <p:graphicFrame>
        <p:nvGraphicFramePr>
          <p:cNvPr id="9" name="Table 8">
            <a:extLst>
              <a:ext uri="{FF2B5EF4-FFF2-40B4-BE49-F238E27FC236}">
                <a16:creationId xmlns:a16="http://schemas.microsoft.com/office/drawing/2014/main" id="{64B93889-8531-587E-905A-08D9FE2681BE}"/>
              </a:ext>
            </a:extLst>
          </p:cNvPr>
          <p:cNvGraphicFramePr>
            <a:graphicFrameLocks noGrp="1"/>
          </p:cNvGraphicFramePr>
          <p:nvPr>
            <p:extLst>
              <p:ext uri="{D42A27DB-BD31-4B8C-83A1-F6EECF244321}">
                <p14:modId xmlns:p14="http://schemas.microsoft.com/office/powerpoint/2010/main" val="320134211"/>
              </p:ext>
            </p:extLst>
          </p:nvPr>
        </p:nvGraphicFramePr>
        <p:xfrm>
          <a:off x="1388806" y="3023419"/>
          <a:ext cx="8913591" cy="2670585"/>
        </p:xfrm>
        <a:graphic>
          <a:graphicData uri="http://schemas.openxmlformats.org/drawingml/2006/table">
            <a:tbl>
              <a:tblPr firstRow="1">
                <a:tableStyleId>{B301B821-A1FF-4177-AEE7-76D212191A09}</a:tableStyleId>
              </a:tblPr>
              <a:tblGrid>
                <a:gridCol w="4735345">
                  <a:extLst>
                    <a:ext uri="{9D8B030D-6E8A-4147-A177-3AD203B41FA5}">
                      <a16:colId xmlns:a16="http://schemas.microsoft.com/office/drawing/2014/main" val="3967542415"/>
                    </a:ext>
                  </a:extLst>
                </a:gridCol>
                <a:gridCol w="4178246">
                  <a:extLst>
                    <a:ext uri="{9D8B030D-6E8A-4147-A177-3AD203B41FA5}">
                      <a16:colId xmlns:a16="http://schemas.microsoft.com/office/drawing/2014/main" val="450468489"/>
                    </a:ext>
                  </a:extLst>
                </a:gridCol>
              </a:tblGrid>
              <a:tr h="534117">
                <a:tc>
                  <a:txBody>
                    <a:bodyPr/>
                    <a:lstStyle/>
                    <a:p>
                      <a:pPr>
                        <a:buNone/>
                      </a:pPr>
                      <a:r>
                        <a:rPr lang="en-US" sz="3200">
                          <a:solidFill>
                            <a:srgbClr val="FFFFFF"/>
                          </a:solidFill>
                          <a:effectLst/>
                        </a:rPr>
                        <a:t>Media</a:t>
                      </a:r>
                    </a:p>
                  </a:txBody>
                  <a:tcPr marL="68580" marR="68580" marT="0" marB="0"/>
                </a:tc>
                <a:tc>
                  <a:txBody>
                    <a:bodyPr/>
                    <a:lstStyle/>
                    <a:p>
                      <a:pPr>
                        <a:buNone/>
                      </a:pPr>
                      <a:r>
                        <a:rPr lang="en-US" sz="3200">
                          <a:solidFill>
                            <a:srgbClr val="FFFFFF"/>
                          </a:solidFill>
                          <a:effectLst/>
                        </a:rPr>
                        <a:t>Active profiles</a:t>
                      </a:r>
                    </a:p>
                  </a:txBody>
                  <a:tcPr marL="68580" marR="68580" marT="0" marB="0"/>
                </a:tc>
                <a:extLst>
                  <a:ext uri="{0D108BD9-81ED-4DB2-BD59-A6C34878D82A}">
                    <a16:rowId xmlns:a16="http://schemas.microsoft.com/office/drawing/2014/main" val="3653081472"/>
                  </a:ext>
                </a:extLst>
              </a:tr>
              <a:tr h="534117">
                <a:tc>
                  <a:txBody>
                    <a:bodyPr/>
                    <a:lstStyle/>
                    <a:p>
                      <a:pPr>
                        <a:buNone/>
                      </a:pPr>
                      <a:r>
                        <a:rPr lang="en-US" sz="3200">
                          <a:solidFill>
                            <a:schemeClr val="tx1"/>
                          </a:solidFill>
                          <a:effectLst/>
                        </a:rPr>
                        <a:t>Digital Book</a:t>
                      </a:r>
                    </a:p>
                  </a:txBody>
                  <a:tcPr marL="68580" marR="68580" marT="0" marB="0"/>
                </a:tc>
                <a:tc>
                  <a:txBody>
                    <a:bodyPr/>
                    <a:lstStyle/>
                    <a:p>
                      <a:pPr>
                        <a:buNone/>
                      </a:pPr>
                      <a:r>
                        <a:rPr lang="en-US" sz="3200">
                          <a:solidFill>
                            <a:schemeClr val="tx1"/>
                          </a:solidFill>
                          <a:effectLst/>
                        </a:rPr>
                        <a:t>112</a:t>
                      </a:r>
                    </a:p>
                  </a:txBody>
                  <a:tcPr marL="68580" marR="68580" marT="0" marB="0"/>
                </a:tc>
                <a:extLst>
                  <a:ext uri="{0D108BD9-81ED-4DB2-BD59-A6C34878D82A}">
                    <a16:rowId xmlns:a16="http://schemas.microsoft.com/office/drawing/2014/main" val="2821134417"/>
                  </a:ext>
                </a:extLst>
              </a:tr>
              <a:tr h="534117">
                <a:tc>
                  <a:txBody>
                    <a:bodyPr/>
                    <a:lstStyle/>
                    <a:p>
                      <a:pPr>
                        <a:buNone/>
                      </a:pPr>
                      <a:r>
                        <a:rPr lang="en-US" sz="3200">
                          <a:solidFill>
                            <a:schemeClr val="tx1"/>
                          </a:solidFill>
                          <a:effectLst/>
                        </a:rPr>
                        <a:t>Digital Serials</a:t>
                      </a:r>
                    </a:p>
                  </a:txBody>
                  <a:tcPr marL="68580" marR="68580" marT="0" marB="0"/>
                </a:tc>
                <a:tc>
                  <a:txBody>
                    <a:bodyPr/>
                    <a:lstStyle/>
                    <a:p>
                      <a:pPr>
                        <a:buNone/>
                      </a:pPr>
                      <a:r>
                        <a:rPr lang="en-US" sz="3200">
                          <a:solidFill>
                            <a:schemeClr val="tx1"/>
                          </a:solidFill>
                          <a:effectLst/>
                        </a:rPr>
                        <a:t>35</a:t>
                      </a:r>
                    </a:p>
                  </a:txBody>
                  <a:tcPr marL="68580" marR="68580" marT="0" marB="0"/>
                </a:tc>
                <a:extLst>
                  <a:ext uri="{0D108BD9-81ED-4DB2-BD59-A6C34878D82A}">
                    <a16:rowId xmlns:a16="http://schemas.microsoft.com/office/drawing/2014/main" val="2384034037"/>
                  </a:ext>
                </a:extLst>
              </a:tr>
              <a:tr h="534117">
                <a:tc>
                  <a:txBody>
                    <a:bodyPr/>
                    <a:lstStyle/>
                    <a:p>
                      <a:pPr>
                        <a:buNone/>
                      </a:pPr>
                      <a:r>
                        <a:rPr lang="en-US" sz="3200">
                          <a:solidFill>
                            <a:schemeClr val="tx1"/>
                          </a:solidFill>
                          <a:effectLst/>
                        </a:rPr>
                        <a:t>Large Print</a:t>
                      </a:r>
                    </a:p>
                  </a:txBody>
                  <a:tcPr marL="68580" marR="68580" marT="0" marB="0"/>
                </a:tc>
                <a:tc>
                  <a:txBody>
                    <a:bodyPr/>
                    <a:lstStyle/>
                    <a:p>
                      <a:pPr>
                        <a:buNone/>
                      </a:pPr>
                      <a:r>
                        <a:rPr lang="en-US" sz="3200">
                          <a:solidFill>
                            <a:schemeClr val="tx1"/>
                          </a:solidFill>
                          <a:effectLst/>
                        </a:rPr>
                        <a:t>6</a:t>
                      </a:r>
                    </a:p>
                  </a:txBody>
                  <a:tcPr marL="68580" marR="68580" marT="0" marB="0"/>
                </a:tc>
                <a:extLst>
                  <a:ext uri="{0D108BD9-81ED-4DB2-BD59-A6C34878D82A}">
                    <a16:rowId xmlns:a16="http://schemas.microsoft.com/office/drawing/2014/main" val="4150536936"/>
                  </a:ext>
                </a:extLst>
              </a:tr>
              <a:tr h="534117">
                <a:tc>
                  <a:txBody>
                    <a:bodyPr/>
                    <a:lstStyle/>
                    <a:p>
                      <a:pPr>
                        <a:buNone/>
                      </a:pPr>
                      <a:r>
                        <a:rPr lang="en-US" sz="3200">
                          <a:solidFill>
                            <a:schemeClr val="tx1"/>
                          </a:solidFill>
                          <a:effectLst/>
                        </a:rPr>
                        <a:t>Braille (Physical)</a:t>
                      </a:r>
                    </a:p>
                  </a:txBody>
                  <a:tcPr marL="68580" marR="68580" marT="0" marB="0"/>
                </a:tc>
                <a:tc>
                  <a:txBody>
                    <a:bodyPr/>
                    <a:lstStyle/>
                    <a:p>
                      <a:pPr>
                        <a:buNone/>
                      </a:pPr>
                      <a:r>
                        <a:rPr lang="en-US" sz="3200">
                          <a:solidFill>
                            <a:schemeClr val="tx1"/>
                          </a:solidFill>
                          <a:effectLst/>
                        </a:rPr>
                        <a:t>1</a:t>
                      </a:r>
                    </a:p>
                  </a:txBody>
                  <a:tcPr marL="68580" marR="68580" marT="0" marB="0"/>
                </a:tc>
                <a:extLst>
                  <a:ext uri="{0D108BD9-81ED-4DB2-BD59-A6C34878D82A}">
                    <a16:rowId xmlns:a16="http://schemas.microsoft.com/office/drawing/2014/main" val="1005225085"/>
                  </a:ext>
                </a:extLst>
              </a:tr>
            </a:tbl>
          </a:graphicData>
        </a:graphic>
      </p:graphicFrame>
    </p:spTree>
    <p:custDataLst>
      <p:tags r:id="rId1"/>
    </p:custDataLst>
    <p:extLst>
      <p:ext uri="{BB962C8B-B14F-4D97-AF65-F5344CB8AC3E}">
        <p14:creationId xmlns:p14="http://schemas.microsoft.com/office/powerpoint/2010/main" val="2453626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DA3FEE7-1657-05F1-1700-7B65196BA132}"/>
              </a:ext>
            </a:extLst>
          </p:cNvPr>
          <p:cNvSpPr>
            <a:spLocks noGrp="1"/>
          </p:cNvSpPr>
          <p:nvPr>
            <p:ph type="body" sz="quarter" idx="10"/>
          </p:nvPr>
        </p:nvSpPr>
        <p:spPr>
          <a:xfrm>
            <a:off x="1271588" y="1701208"/>
            <a:ext cx="9801225" cy="4004378"/>
          </a:xfrm>
        </p:spPr>
        <p:txBody>
          <a:bodyPr vert="horz" lIns="91440" tIns="45720" rIns="91440" bIns="45720" rtlCol="0" anchor="t">
            <a:normAutofit fontScale="92500" lnSpcReduction="20000"/>
          </a:bodyPr>
          <a:lstStyle/>
          <a:p>
            <a:pPr marL="457200" indent="-457200" algn="l">
              <a:buChar char="•"/>
            </a:pPr>
            <a:r>
              <a:rPr lang="en-US" dirty="0">
                <a:latin typeface="Gotham Book"/>
              </a:rPr>
              <a:t>Nightly Service</a:t>
            </a:r>
            <a:endParaRPr lang="en-US" dirty="0"/>
          </a:p>
          <a:p>
            <a:pPr marL="1143000" lvl="1" indent="-457200"/>
            <a:r>
              <a:rPr lang="en-US">
                <a:latin typeface="Gotham Book"/>
              </a:rPr>
              <a:t>blanket exclusion for sex, violence, language – changing </a:t>
            </a:r>
            <a:r>
              <a:rPr lang="en-US" dirty="0">
                <a:latin typeface="Gotham Book"/>
              </a:rPr>
              <a:t>with new banned book exclusions</a:t>
            </a:r>
            <a:endParaRPr lang="en-US" dirty="0"/>
          </a:p>
          <a:p>
            <a:pPr marL="1143000" lvl="1" indent="-457200"/>
            <a:r>
              <a:rPr lang="en-US" dirty="0">
                <a:latin typeface="Gotham Book"/>
              </a:rPr>
              <a:t>Titles picked manually by RAs</a:t>
            </a:r>
          </a:p>
          <a:p>
            <a:pPr marL="1143000" lvl="1" indent="-457200"/>
            <a:r>
              <a:rPr lang="en-US" dirty="0">
                <a:latin typeface="Gotham Book"/>
              </a:rPr>
              <a:t>4 books per cartridge, 2 cartridges</a:t>
            </a:r>
          </a:p>
          <a:p>
            <a:pPr marL="457200" indent="-457200" algn="l">
              <a:buChar char="•"/>
            </a:pPr>
            <a:r>
              <a:rPr lang="en-US" dirty="0">
                <a:latin typeface="Gotham Book"/>
              </a:rPr>
              <a:t>Current ABLS procedures</a:t>
            </a:r>
            <a:endParaRPr lang="en-US" dirty="0"/>
          </a:p>
          <a:p>
            <a:pPr marL="1143000" lvl="1" indent="-457200"/>
            <a:r>
              <a:rPr lang="en-US" dirty="0">
                <a:latin typeface="Gotham Book"/>
              </a:rPr>
              <a:t>State offenders can request books, magazines by phone/letter</a:t>
            </a:r>
            <a:endParaRPr lang="en-US" dirty="0"/>
          </a:p>
          <a:p>
            <a:pPr marL="1600200" lvl="2" indent="-457200"/>
            <a:r>
              <a:rPr lang="en-US" dirty="0">
                <a:latin typeface="Gotham Book"/>
              </a:rPr>
              <a:t>Some federal inmates have access to </a:t>
            </a:r>
            <a:r>
              <a:rPr lang="en-US" dirty="0" err="1">
                <a:latin typeface="Gotham Book"/>
              </a:rPr>
              <a:t>CorrLinks</a:t>
            </a:r>
            <a:r>
              <a:rPr lang="en-US" dirty="0">
                <a:latin typeface="Gotham Book"/>
              </a:rPr>
              <a:t> email, that communication is handled by one staff member</a:t>
            </a:r>
          </a:p>
          <a:p>
            <a:pPr marL="1143000" lvl="1" indent="-457200"/>
            <a:r>
              <a:rPr lang="en-US" dirty="0">
                <a:latin typeface="Gotham Book"/>
              </a:rPr>
              <a:t>Requests for machines – DS1, DA1, headphones – must be approved by caseworker</a:t>
            </a:r>
          </a:p>
          <a:p>
            <a:pPr marL="1143000" lvl="1" indent="-457200"/>
            <a:r>
              <a:rPr lang="en-US" dirty="0">
                <a:latin typeface="Gotham Book"/>
              </a:rPr>
              <a:t>Make sure an offender's primary contact is their caseworker</a:t>
            </a:r>
          </a:p>
        </p:txBody>
      </p:sp>
      <p:sp>
        <p:nvSpPr>
          <p:cNvPr id="3" name="Text Placeholder 2">
            <a:extLst>
              <a:ext uri="{FF2B5EF4-FFF2-40B4-BE49-F238E27FC236}">
                <a16:creationId xmlns:a16="http://schemas.microsoft.com/office/drawing/2014/main" id="{19F4F1C3-3293-57F4-2E2A-293B048E3237}"/>
              </a:ext>
            </a:extLst>
          </p:cNvPr>
          <p:cNvSpPr>
            <a:spLocks noGrp="1"/>
          </p:cNvSpPr>
          <p:nvPr>
            <p:ph type="body" sz="quarter" idx="11"/>
          </p:nvPr>
        </p:nvSpPr>
        <p:spPr/>
        <p:txBody>
          <a:bodyPr vert="horz" lIns="91440" tIns="45720" rIns="91440" bIns="45720" rtlCol="0" anchor="t">
            <a:normAutofit/>
          </a:bodyPr>
          <a:lstStyle/>
          <a:p>
            <a:r>
              <a:rPr lang="en-US" dirty="0">
                <a:latin typeface="Gotham Medium"/>
              </a:rPr>
              <a:t>Ongoing Services </a:t>
            </a:r>
            <a:endParaRPr lang="en-US" dirty="0"/>
          </a:p>
        </p:txBody>
      </p:sp>
    </p:spTree>
    <p:extLst>
      <p:ext uri="{BB962C8B-B14F-4D97-AF65-F5344CB8AC3E}">
        <p14:creationId xmlns:p14="http://schemas.microsoft.com/office/powerpoint/2010/main" val="2060192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37007A-3453-3FA1-5F35-0C82AD467EA8}"/>
              </a:ext>
            </a:extLst>
          </p:cNvPr>
          <p:cNvSpPr>
            <a:spLocks noGrp="1"/>
          </p:cNvSpPr>
          <p:nvPr>
            <p:ph type="body" sz="quarter" idx="10"/>
          </p:nvPr>
        </p:nvSpPr>
        <p:spPr/>
        <p:txBody>
          <a:bodyPr vert="horz" lIns="91440" tIns="45720" rIns="91440" bIns="45720" rtlCol="0" anchor="t">
            <a:normAutofit/>
          </a:bodyPr>
          <a:lstStyle/>
          <a:p>
            <a:pPr marL="457200" indent="-457200" algn="l">
              <a:buChar char="•"/>
            </a:pPr>
            <a:r>
              <a:rPr lang="en-US" dirty="0">
                <a:latin typeface="Gotham Book"/>
              </a:rPr>
              <a:t>Created new patron type</a:t>
            </a:r>
          </a:p>
          <a:p>
            <a:pPr marL="457200" indent="-457200" algn="l">
              <a:buChar char="•"/>
            </a:pPr>
            <a:endParaRPr lang="en-US">
              <a:latin typeface="Gotham Book"/>
            </a:endParaRPr>
          </a:p>
          <a:p>
            <a:pPr marL="457200" indent="-457200" algn="l">
              <a:buChar char="•"/>
            </a:pPr>
            <a:r>
              <a:rPr lang="en-US" dirty="0">
                <a:latin typeface="Gotham Book"/>
              </a:rPr>
              <a:t>Creating exclusions for selected titles</a:t>
            </a:r>
            <a:endParaRPr lang="en-US" dirty="0"/>
          </a:p>
          <a:p>
            <a:pPr marL="1143000" lvl="1"/>
            <a:r>
              <a:rPr lang="en-US" sz="2800" dirty="0">
                <a:latin typeface="Gotham Book"/>
              </a:rPr>
              <a:t>New Subject Code, 691 MARC and suppressed</a:t>
            </a:r>
            <a:endParaRPr lang="en-US" sz="2800"/>
          </a:p>
          <a:p>
            <a:pPr marL="1143000" lvl="1"/>
            <a:r>
              <a:rPr lang="en-US" sz="2800" dirty="0">
                <a:latin typeface="Gotham Book"/>
              </a:rPr>
              <a:t>Bulk add subject codes</a:t>
            </a:r>
            <a:endParaRPr lang="en-US" sz="2800"/>
          </a:p>
          <a:p>
            <a:pPr marL="1143000" lvl="1"/>
            <a:r>
              <a:rPr lang="en-US" sz="2800">
                <a:latin typeface="Gotham Book"/>
              </a:rPr>
              <a:t>New Nightly Configuration settings to enforce </a:t>
            </a:r>
            <a:r>
              <a:rPr lang="en-US" sz="2800" dirty="0">
                <a:latin typeface="Gotham Book"/>
              </a:rPr>
              <a:t>subject exclusions</a:t>
            </a:r>
            <a:endParaRPr lang="en-US" sz="2800"/>
          </a:p>
          <a:p>
            <a:pPr marL="1143000" lvl="1"/>
            <a:r>
              <a:rPr lang="en-US" sz="2800" dirty="0">
                <a:latin typeface="Gotham Book"/>
              </a:rPr>
              <a:t>Only use Requests</a:t>
            </a:r>
            <a:endParaRPr lang="en-US" sz="2800" dirty="0"/>
          </a:p>
          <a:p>
            <a:pPr marL="457200" indent="-457200" algn="l">
              <a:buChar char="•"/>
            </a:pPr>
            <a:endParaRPr lang="en-US"/>
          </a:p>
          <a:p>
            <a:endParaRPr lang="en-US"/>
          </a:p>
        </p:txBody>
      </p:sp>
      <p:sp>
        <p:nvSpPr>
          <p:cNvPr id="3" name="Text Placeholder 2">
            <a:extLst>
              <a:ext uri="{FF2B5EF4-FFF2-40B4-BE49-F238E27FC236}">
                <a16:creationId xmlns:a16="http://schemas.microsoft.com/office/drawing/2014/main" id="{1680C11D-B740-9310-2FCF-91944B514601}"/>
              </a:ext>
            </a:extLst>
          </p:cNvPr>
          <p:cNvSpPr>
            <a:spLocks noGrp="1"/>
          </p:cNvSpPr>
          <p:nvPr>
            <p:ph type="body" sz="quarter" idx="11"/>
          </p:nvPr>
        </p:nvSpPr>
        <p:spPr/>
        <p:txBody>
          <a:bodyPr vert="horz" lIns="91440" tIns="45720" rIns="91440" bIns="45720" rtlCol="0" anchor="t">
            <a:normAutofit/>
          </a:bodyPr>
          <a:lstStyle/>
          <a:p>
            <a:r>
              <a:rPr lang="en-US" dirty="0">
                <a:latin typeface="Gotham Medium"/>
              </a:rPr>
              <a:t>KLAS Settings and Projects</a:t>
            </a:r>
            <a:endParaRPr lang="en-US" dirty="0"/>
          </a:p>
        </p:txBody>
      </p:sp>
    </p:spTree>
    <p:extLst>
      <p:ext uri="{BB962C8B-B14F-4D97-AF65-F5344CB8AC3E}">
        <p14:creationId xmlns:p14="http://schemas.microsoft.com/office/powerpoint/2010/main" val="5272453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5"/>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l">
          <a:defRPr dirty="0" smtClean="0">
            <a:latin typeface="Gotham Book" panose="02000604040000020004" pitchFamily="50" charset="0"/>
          </a:defRPr>
        </a:defPPr>
      </a:lstStyle>
    </a:txDef>
  </a:objectDefaults>
  <a:extraClrSchemeLst/>
  <a:extLst>
    <a:ext uri="{05A4C25C-085E-4340-85A3-A5531E510DB2}">
      <thm15:themeFamily xmlns:thm15="http://schemas.microsoft.com/office/thememl/2012/main" name="SLNC_Dark Presentation" id="{1BEED2B1-301A-4731-BA64-FBD6976E80CA}" vid="{5B4A0D41-6BC4-49D9-8B3A-E984598EA8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4042674D9E715409B97947C644B0284" ma:contentTypeVersion="16" ma:contentTypeDescription="Create a new document." ma:contentTypeScope="" ma:versionID="d6296e8a0339f8f94d77782245ec3356">
  <xsd:schema xmlns:xsd="http://www.w3.org/2001/XMLSchema" xmlns:xs="http://www.w3.org/2001/XMLSchema" xmlns:p="http://schemas.microsoft.com/office/2006/metadata/properties" xmlns:ns2="74d61543-0b61-4671-82ca-38c443c70a24" xmlns:ns3="e519310d-fb73-46d5-9f91-9df25b56a055" targetNamespace="http://schemas.microsoft.com/office/2006/metadata/properties" ma:root="true" ma:fieldsID="2adbdcdc5974c424e7eef1cc6e909c71" ns2:_="" ns3:_="">
    <xsd:import namespace="74d61543-0b61-4671-82ca-38c443c70a24"/>
    <xsd:import namespace="e519310d-fb73-46d5-9f91-9df25b56a0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d61543-0b61-4671-82ca-38c443c70a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519310d-fb73-46d5-9f91-9df25b56a05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eab8b0e-ef18-47c8-aae6-d51412f8a1a9}" ma:internalName="TaxCatchAll" ma:showField="CatchAllData" ma:web="e519310d-fb73-46d5-9f91-9df25b56a0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4d61543-0b61-4671-82ca-38c443c70a24">
      <Terms xmlns="http://schemas.microsoft.com/office/infopath/2007/PartnerControls"/>
    </lcf76f155ced4ddcb4097134ff3c332f>
    <TaxCatchAll xmlns="e519310d-fb73-46d5-9f91-9df25b56a055" xsi:nil="true"/>
  </documentManagement>
</p:properties>
</file>

<file path=customXml/itemProps1.xml><?xml version="1.0" encoding="utf-8"?>
<ds:datastoreItem xmlns:ds="http://schemas.openxmlformats.org/officeDocument/2006/customXml" ds:itemID="{CAB4BF07-E28E-40AD-B923-BC2A1A488B53}">
  <ds:schemaRefs>
    <ds:schemaRef ds:uri="74d61543-0b61-4671-82ca-38c443c70a24"/>
    <ds:schemaRef ds:uri="e519310d-fb73-46d5-9f91-9df25b56a0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988A4E9-5EDE-4CE9-9EAA-6AE55E409630}">
  <ds:schemaRefs>
    <ds:schemaRef ds:uri="http://schemas.microsoft.com/sharepoint/v3/contenttype/forms"/>
  </ds:schemaRefs>
</ds:datastoreItem>
</file>

<file path=customXml/itemProps3.xml><?xml version="1.0" encoding="utf-8"?>
<ds:datastoreItem xmlns:ds="http://schemas.openxmlformats.org/officeDocument/2006/customXml" ds:itemID="{5A26E4FF-46AC-49F2-AA57-9BFAC8AF4264}">
  <ds:schemaRefs>
    <ds:schemaRef ds:uri="032917cc-f3a0-4ed5-b220-09a7a068d70f"/>
    <ds:schemaRef ds:uri="74d61543-0b61-4671-82ca-38c443c70a24"/>
    <ds:schemaRef ds:uri="e519310d-fb73-46d5-9f91-9df25b56a055"/>
    <ds:schemaRef ds:uri="edd6758f-72a7-4e49-85aa-8c363f9b138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4</Slides>
  <Notes>3</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Accessible Books and Library Services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Sullivan, Kaili</dc:creator>
  <cp:revision>808</cp:revision>
  <dcterms:created xsi:type="dcterms:W3CDTF">2020-07-07T18:05:54Z</dcterms:created>
  <dcterms:modified xsi:type="dcterms:W3CDTF">2025-05-15T20:32:55Z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0x010100F4042674D9E715409B97947C644B0284</vt:lpwstr>
  </property>
  <property fmtid="{D5CDD505-2E9C-101B-9397-08002B2CF9AE}" pid="3" name="ArticulateGUID">
    <vt:lpwstr>EC3F35FD-57DC-468F-A68B-E5D9C726376E</vt:lpwstr>
  </property>
  <property fmtid="{D5CDD505-2E9C-101B-9397-08002B2CF9AE}" pid="4" name="ArticulatePath">
    <vt:lpwstr>SLNC_Dark Presentation</vt:lpwstr>
  </property>
  <property fmtid="{D5CDD505-2E9C-101B-9397-08002B2CF9AE}" pid="5" name="MediaServiceImageTags">
    <vt:lpwstr/>
  </property>
</Properties>
</file>