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0" r:id="rId4"/>
    <p:sldId id="286" r:id="rId5"/>
    <p:sldId id="261" r:id="rId6"/>
    <p:sldId id="288" r:id="rId7"/>
    <p:sldId id="262" r:id="rId8"/>
    <p:sldId id="290" r:id="rId9"/>
    <p:sldId id="295" r:id="rId10"/>
    <p:sldId id="294" r:id="rId11"/>
    <p:sldId id="263" r:id="rId12"/>
    <p:sldId id="296" r:id="rId13"/>
    <p:sldId id="297" r:id="rId14"/>
    <p:sldId id="289" r:id="rId15"/>
    <p:sldId id="271" r:id="rId16"/>
    <p:sldId id="273" r:id="rId17"/>
    <p:sldId id="274" r:id="rId18"/>
    <p:sldId id="299" r:id="rId19"/>
    <p:sldId id="305" r:id="rId20"/>
    <p:sldId id="306" r:id="rId21"/>
    <p:sldId id="307" r:id="rId22"/>
    <p:sldId id="300" r:id="rId23"/>
    <p:sldId id="298" r:id="rId24"/>
    <p:sldId id="304" r:id="rId25"/>
    <p:sldId id="308" r:id="rId26"/>
    <p:sldId id="309" r:id="rId27"/>
    <p:sldId id="302" r:id="rId28"/>
    <p:sldId id="303" r:id="rId29"/>
    <p:sldId id="312" r:id="rId30"/>
    <p:sldId id="311" r:id="rId31"/>
    <p:sldId id="268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F22341-196D-4EE0-8EE7-8A266D8191FF}">
          <p14:sldIdLst>
            <p14:sldId id="256"/>
            <p14:sldId id="257"/>
            <p14:sldId id="260"/>
            <p14:sldId id="286"/>
            <p14:sldId id="261"/>
            <p14:sldId id="288"/>
            <p14:sldId id="262"/>
            <p14:sldId id="290"/>
            <p14:sldId id="295"/>
            <p14:sldId id="294"/>
            <p14:sldId id="263"/>
            <p14:sldId id="296"/>
            <p14:sldId id="297"/>
            <p14:sldId id="289"/>
            <p14:sldId id="271"/>
          </p14:sldIdLst>
        </p14:section>
        <p14:section name="Development Updates" id="{20523A28-9FFE-BA42-88AA-7005ECEC5FEF}">
          <p14:sldIdLst>
            <p14:sldId id="273"/>
            <p14:sldId id="274"/>
            <p14:sldId id="299"/>
            <p14:sldId id="305"/>
            <p14:sldId id="306"/>
            <p14:sldId id="307"/>
            <p14:sldId id="300"/>
            <p14:sldId id="298"/>
            <p14:sldId id="304"/>
            <p14:sldId id="308"/>
            <p14:sldId id="309"/>
            <p14:sldId id="302"/>
            <p14:sldId id="303"/>
          </p14:sldIdLst>
        </p14:section>
        <p14:section name="Discussion / Q&amp;A" id="{830BED01-3F74-B543-A2E1-29CC7D1A7B5F}">
          <p14:sldIdLst>
            <p14:sldId id="312"/>
            <p14:sldId id="311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87883" autoAdjust="0"/>
  </p:normalViewPr>
  <p:slideViewPr>
    <p:cSldViewPr snapToGrid="0">
      <p:cViewPr varScale="1">
        <p:scale>
          <a:sx n="82" d="100"/>
          <a:sy n="82" d="100"/>
        </p:scale>
        <p:origin x="696" y="6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267ED4C-D2A3-4E0D-A2F0-9B96358B42D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896CD5E-EAE8-4F80-92DA-FE3676B6D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48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3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80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34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Additionally, passwords can be set to expire on a certain schedule (ex: every 90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2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8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51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58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6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9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1F1F1F"/>
                </a:solidFill>
                <a:effectLst/>
                <a:latin typeface="Rubik"/>
              </a:rPr>
              <a:t>Instructional Resource and Materials Centers use KLAS to provide service in 16 states. Of these, 3 are self-hosted and 11 are Keystone-hosted. Dark green indicates self-hosted installations, while states in light green are Keystone-hosted.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49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7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2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9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6CD5E-EAE8-4F80-92DA-FE3676B6D8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0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0FE93F6-C911-A77B-6BBC-7BD1D4681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455CD-A7CC-84D5-911E-6E3CFEA07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11123"/>
          </a:xfrm>
        </p:spPr>
        <p:txBody>
          <a:bodyPr anchor="t"/>
          <a:lstStyle>
            <a:lvl1pPr algn="ctr">
              <a:defRPr sz="6000" b="1" spc="150" baseline="0">
                <a:solidFill>
                  <a:schemeClr val="bg1"/>
                </a:solidFill>
                <a:latin typeface="Ink Free" panose="03080402000500000000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A3A3A-A9C5-6126-6696-B3B89590B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9600"/>
            <a:ext cx="6487886" cy="210820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Ink Free" panose="03080402000500000000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2DA0-AE6E-A3C1-CA42-3ED7833F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83286" y="6356350"/>
            <a:ext cx="4114800" cy="365125"/>
          </a:xfrm>
        </p:spPr>
        <p:txBody>
          <a:bodyPr/>
          <a:lstStyle/>
          <a:p>
            <a:r>
              <a:rPr lang="en-US"/>
              <a:t>klasusers.com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5D8FC49-0375-7842-E0FA-D17504D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067261"/>
            <a:ext cx="2914564" cy="29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3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BC1F53-834F-6791-A9E0-81360439B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8B12E23-56BC-E9B0-3A99-5BD9F81B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35BF8B-710B-01D6-0994-AE07CAA2CA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6862" y="285494"/>
            <a:ext cx="11577637" cy="5910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59AAD-89D0-88A5-FD9D-4241FAEF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59612-3E3C-32D5-21C6-C54247555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717B0-EF31-228E-92F2-F0E138867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4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E0CBD0-CBFD-B278-A5E3-1367521B5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53BE6C1-6324-74C9-636C-E6BB67EA8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0DF0385-1C2E-658E-6DBB-9DAF241E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014F0-E5B8-DD37-47AF-C8EB344BA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682750"/>
            <a:ext cx="3177266" cy="418623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AC021-F026-3E92-EFB3-0252DFC8B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3081" y="1682750"/>
            <a:ext cx="7092307" cy="41783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914FD-8A24-BEB9-6FEF-15D562F1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AB508-FA1E-0877-52CD-EE479760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24B5A-D610-1BB0-97E1-BB7A245A3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3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20D4E-9C1C-BDAD-54BA-2F21692BB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4FFB1EF-99BC-EB4E-800C-F055B00D28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Discussion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8B12E23-56BC-E9B0-3A99-5BD9F81B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114D73-7CCD-9135-544D-865E4CF0F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952625"/>
            <a:ext cx="7067550" cy="317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59AAD-89D0-88A5-FD9D-4241FAEF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59612-3E3C-32D5-21C6-C54247555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717B0-EF31-228E-92F2-F0E138867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09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F0A66D-27AF-1CEB-9629-6A1D6DC46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318D50F-0EF7-4333-F53F-CD2D9B26E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977900"/>
            <a:ext cx="6184900" cy="220072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Q&amp;A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59AAD-89D0-88A5-FD9D-4241FAEF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59612-3E3C-32D5-21C6-C54247555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717B0-EF31-228E-92F2-F0E138867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BE45EBF-1E0A-196D-A17A-7FD472BEB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067261"/>
            <a:ext cx="2914564" cy="29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E64AD6-7177-6EA2-510D-2093C0AC8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5E76D0-53C3-D71B-BD47-88BCD9B0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1ECC98-17CD-2711-482B-74A27956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 spc="130" baseline="0">
                <a:solidFill>
                  <a:schemeClr val="bg1"/>
                </a:solidFill>
                <a:latin typeface="Ink Free" panose="03080402000500000000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8BB4D-9D05-A36F-6D5D-3CC2C864D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665" y="1825625"/>
            <a:ext cx="8835082" cy="4351338"/>
          </a:xfrm>
        </p:spPr>
        <p:txBody>
          <a:bodyPr>
            <a:normAutofit/>
          </a:bodyPr>
          <a:lstStyle>
            <a:lvl1pPr marL="274320" indent="-571500">
              <a:buFont typeface="Wingdings" panose="05000000000000000000" pitchFamily="2" charset="2"/>
              <a:buChar char="ü"/>
              <a:defRPr sz="44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914400">
              <a:defRPr sz="4400"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 marL="1371600">
              <a:defRPr sz="4000"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 marL="1828800">
              <a:defRPr sz="4000"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>
              <a:defRPr sz="4000"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A5EC9-E791-FD02-8E55-64C918DC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30D7A-B715-44CC-159A-3E82AFEA0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8B00B-467E-79F6-77F0-89296D06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79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111DA7-197B-9197-CA90-9AC4488E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12C342-6D4B-C5FF-C490-4B2C3CC35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CC0CA-2A17-D471-9D3A-C8AE457B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6" y="325438"/>
            <a:ext cx="5226908" cy="2852737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26FCC-8D07-141E-DD70-49BB83954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6" y="3503613"/>
            <a:ext cx="5226908" cy="269724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365AF2-1A6A-7789-0CE1-79283D9DED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9575" y="325438"/>
            <a:ext cx="4966987" cy="546988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434DD-C495-4D87-AB80-0565FBC65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87451-644D-E576-8B5A-E0AB4D1F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1F66F-AC9A-71FC-43A7-9DD60C8B6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0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A9FF79-AE07-9AB8-D3A4-BC59DDC2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D528DA-A305-423B-40A2-31F96A2F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7E484-6F72-66FE-A091-B989EF71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328054"/>
            <a:ext cx="1155356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4A419-4D09-D401-4A7E-55B1CCA91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05" y="1829314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B9010-B4EF-E5FA-2F97-BBBD22BDF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6173" y="1829314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18C5E-C254-37FC-96AE-2CF8A9FEE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2A24E-FE0F-CD8B-5576-8B476809C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6FF28-6C16-0ACC-EADD-89E483A3C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9731DE-9E3F-91C4-0630-3363F945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5E76D0-53C3-D71B-BD47-88BCD9B0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1ECC98-17CD-2711-482B-74A27956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 spc="130" baseline="0">
                <a:solidFill>
                  <a:srgbClr val="024E3D"/>
                </a:solidFill>
                <a:latin typeface="Ink Free" panose="03080402000500000000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8BB4D-9D05-A36F-6D5D-3CC2C864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73152" indent="0">
              <a:buNone/>
              <a:defRPr sz="4400" b="1">
                <a:latin typeface="Candara" panose="020E0502030303020204" pitchFamily="34" charset="0"/>
              </a:defRPr>
            </a:lvl1pPr>
            <a:lvl2pPr>
              <a:defRPr sz="4400">
                <a:latin typeface="Candara" panose="020E0502030303020204" pitchFamily="34" charset="0"/>
              </a:defRPr>
            </a:lvl2pPr>
            <a:lvl3pPr>
              <a:defRPr sz="4000">
                <a:latin typeface="Candara" panose="020E0502030303020204" pitchFamily="34" charset="0"/>
              </a:defRPr>
            </a:lvl3pPr>
            <a:lvl4pPr>
              <a:defRPr sz="4000">
                <a:latin typeface="Candara" panose="020E0502030303020204" pitchFamily="34" charset="0"/>
              </a:defRPr>
            </a:lvl4pPr>
            <a:lvl5pPr>
              <a:defRPr sz="4000"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A5EC9-E791-FD02-8E55-64C918DCA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30D7A-B715-44CC-159A-3E82AFEA0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8B00B-467E-79F6-77F0-89296D065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5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70184C-F5F0-480F-DCD3-4EB3EB77C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5E76D0-53C3-D71B-BD47-88BCD9B0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1ECC98-17CD-2711-482B-74A27956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 spc="130" baseline="0">
                <a:solidFill>
                  <a:srgbClr val="024E3D"/>
                </a:solidFill>
                <a:latin typeface="Ink Free" panose="03080402000500000000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8BB4D-9D05-A36F-6D5D-3CC2C864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73152" indent="0">
              <a:buNone/>
              <a:defRPr sz="4400" b="1">
                <a:latin typeface="Candara" panose="020E0502030303020204" pitchFamily="34" charset="0"/>
              </a:defRPr>
            </a:lvl1pPr>
            <a:lvl2pPr>
              <a:defRPr sz="4400">
                <a:latin typeface="Candara" panose="020E0502030303020204" pitchFamily="34" charset="0"/>
              </a:defRPr>
            </a:lvl2pPr>
            <a:lvl3pPr>
              <a:defRPr sz="4000">
                <a:latin typeface="Candara" panose="020E0502030303020204" pitchFamily="34" charset="0"/>
              </a:defRPr>
            </a:lvl3pPr>
            <a:lvl4pPr>
              <a:defRPr sz="4000">
                <a:latin typeface="Candara" panose="020E0502030303020204" pitchFamily="34" charset="0"/>
              </a:defRPr>
            </a:lvl4pPr>
            <a:lvl5pPr>
              <a:defRPr sz="4000"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A5EC9-E791-FD02-8E55-64C918DCA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30D7A-B715-44CC-159A-3E82AFEA0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8B00B-467E-79F6-77F0-89296D065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912F32-5AAC-2AFD-FB5B-8C168F251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C5302FD-5955-899C-91FA-2193B32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DCC6FB5-2B36-1D63-ACC8-15401E32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CB2FB-D05F-B1E2-A1F9-35A4FBB10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940010"/>
            <a:ext cx="3201988" cy="392897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F4224-32D8-9105-BB3E-C965F25EE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369" y="1932075"/>
            <a:ext cx="7117020" cy="3928976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  <a:lvl2pPr>
              <a:defRPr sz="4400">
                <a:solidFill>
                  <a:schemeClr val="tx1"/>
                </a:solidFill>
              </a:defRPr>
            </a:lvl2pPr>
            <a:lvl3pPr>
              <a:defRPr sz="4000">
                <a:solidFill>
                  <a:schemeClr val="tx1"/>
                </a:solidFill>
              </a:defRPr>
            </a:lvl3pPr>
            <a:lvl4pPr>
              <a:defRPr sz="3600">
                <a:solidFill>
                  <a:schemeClr val="tx1"/>
                </a:solidFill>
              </a:defRPr>
            </a:lvl4pPr>
            <a:lvl5pPr>
              <a:defRPr sz="3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C9748-87EF-8D47-09ED-CFB809F13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E9CEC-478A-362B-CD13-27987151A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B7D65-4F6F-8F89-6112-7F4D375E6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5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5BB291-F706-3668-D9FE-E8921FCDE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948CAB0-C3A7-C6AD-88CD-DE36A6593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03B5D-526D-E3DF-CCEF-625F1F8A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1D79F-D26C-E92D-5973-1AA99253E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rgbClr val="024E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497A2-6159-8CA4-29CA-2B440B9E1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30C0E-97EF-21BE-793C-3396A4085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rgbClr val="024E3D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0B6B9-F86C-8837-AD27-A7F5B70E9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00AB6-68B3-AB3F-1587-553889552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6958E-22F4-08F6-D56E-CF13FF6DD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DADC-C36D-AE42-3505-BB59CC6E9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3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F43DA5-AC8F-3EC2-0415-3D4DC2B8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EB7FAC9-3E63-DED2-5507-C7F928180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229" y="4917395"/>
            <a:ext cx="2064430" cy="206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70C0A-92C0-CBD8-3699-DD795DB3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93BC8-36D1-CAEC-3388-C9200465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A1191-57DF-84F2-F7C7-4B592E360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klasusers.com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5A21-CA51-28BF-A663-CD01B9201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2728-7773-47CD-BBB2-3C9BC297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2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6EE4C-115F-110B-9ED7-A9FBF8D4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3D85B-0548-5549-96FE-C6C454109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14C1A-C264-9895-E1C5-F127FB537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C2489-8038-C9C0-0EC6-270477F2F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klasusers.com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4E4FA-A205-D37A-588C-63334784D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2728-7773-47CD-BBB2-3C9BC2975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0" r:id="rId5"/>
    <p:sldLayoutId id="2147483660" r:id="rId6"/>
    <p:sldLayoutId id="2147483656" r:id="rId7"/>
    <p:sldLayoutId id="2147483653" r:id="rId8"/>
    <p:sldLayoutId id="2147483654" r:id="rId9"/>
    <p:sldLayoutId id="2147483655" r:id="rId10"/>
    <p:sldLayoutId id="2147483657" r:id="rId11"/>
    <p:sldLayoutId id="2147483662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5400" b="1" kern="1200" spc="130" baseline="0" dirty="0" smtClean="0">
          <a:solidFill>
            <a:srgbClr val="024E3D"/>
          </a:solidFill>
          <a:latin typeface="Ink Free" panose="03080402000500000000" pitchFamily="66" charset="0"/>
          <a:ea typeface="+mj-ea"/>
          <a:cs typeface="+mj-cs"/>
        </a:defRPr>
      </a:lvl1pPr>
    </p:titleStyle>
    <p:bodyStyle>
      <a:lvl1pPr marL="6400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400" b="1" kern="1200" dirty="0" smtClean="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4400" b="0" kern="1200" dirty="0" smtClean="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4000" b="0" kern="1200" dirty="0" smtClean="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600" b="0" kern="1200" dirty="0" smtClean="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600" b="0" kern="1200" dirty="0" smtClean="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uc202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ggle.email/join/klasusers@lists.klas.com" TargetMode="External"/><Relationship Id="rId7" Type="http://schemas.openxmlformats.org/officeDocument/2006/relationships/hyperlink" Target="https://www.linkedin.com/company/keystone-system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witter.com/KLASlibraries" TargetMode="External"/><Relationship Id="rId5" Type="http://schemas.openxmlformats.org/officeDocument/2006/relationships/hyperlink" Target="https://www.facebook.com/KLASlibraries" TargetMode="External"/><Relationship Id="rId4" Type="http://schemas.openxmlformats.org/officeDocument/2006/relationships/hyperlink" Target="https://gaggle.email/join/klasusers-irc@lists.klas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A63F7D-048C-20AB-4243-F0F7611A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338" y="506117"/>
            <a:ext cx="10151327" cy="191112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2024 APH KLAS Instructional Resource Center Users’ Meeting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5DBE4E-09BE-FB54-9A41-F89FAE78B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926" y="2305727"/>
            <a:ext cx="9935736" cy="1390751"/>
          </a:xfrm>
        </p:spPr>
        <p:txBody>
          <a:bodyPr>
            <a:noAutofit/>
          </a:bodyPr>
          <a:lstStyle/>
          <a:p>
            <a:r>
              <a:rPr lang="en-US" sz="3200" dirty="0" err="1"/>
              <a:t>Drea</a:t>
            </a:r>
            <a:r>
              <a:rPr lang="en-US" sz="3200" dirty="0"/>
              <a:t> Ewing </a:t>
            </a:r>
            <a:r>
              <a:rPr lang="en-US" sz="3200" dirty="0" err="1"/>
              <a:t>Callicutt</a:t>
            </a:r>
            <a:r>
              <a:rPr lang="en-US" sz="2800" dirty="0"/>
              <a:t>, Director of Marketing, Sales, &amp; Communications</a:t>
            </a:r>
          </a:p>
          <a:p>
            <a:r>
              <a:rPr lang="en-US" sz="3200" dirty="0"/>
              <a:t>Marion Campbell</a:t>
            </a:r>
            <a:r>
              <a:rPr lang="en-US" sz="2800" dirty="0"/>
              <a:t>, Customer Support Specialist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57B91D-1AA9-2FD4-2A92-30D75D4765E1}"/>
              </a:ext>
            </a:extLst>
          </p:cNvPr>
          <p:cNvCxnSpPr/>
          <p:nvPr/>
        </p:nvCxnSpPr>
        <p:spPr>
          <a:xfrm>
            <a:off x="1103039" y="2165050"/>
            <a:ext cx="99859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23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CF3B-0E82-2B57-6523-C8417019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079"/>
            <a:ext cx="10515600" cy="1325563"/>
          </a:xfrm>
        </p:spPr>
        <p:txBody>
          <a:bodyPr/>
          <a:lstStyle/>
          <a:p>
            <a:r>
              <a:rPr lang="en-US" dirty="0"/>
              <a:t>KLAS Users’ Group Committees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3D6B0-FC4C-1C43-EE20-8A4A5E8D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363"/>
            <a:ext cx="5157787" cy="823912"/>
          </a:xfrm>
        </p:spPr>
        <p:txBody>
          <a:bodyPr/>
          <a:lstStyle/>
          <a:p>
            <a:r>
              <a:rPr lang="en-US" dirty="0"/>
              <a:t>Program Committee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2CBA5-82E9-FFD6-B6C3-FC65B59EF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00275"/>
            <a:ext cx="5157787" cy="3684588"/>
          </a:xfrm>
        </p:spPr>
        <p:txBody>
          <a:bodyPr>
            <a:normAutofit fontScale="85000" lnSpcReduction="10000"/>
          </a:bodyPr>
          <a:lstStyle/>
          <a:p>
            <a:pPr marL="521208" indent="-457200">
              <a:buFont typeface="Arial" panose="020B0604020202020204" pitchFamily="34" charset="0"/>
              <a:buChar char="•"/>
            </a:pPr>
            <a:r>
              <a:rPr lang="en-US" sz="4200" dirty="0"/>
              <a:t>Online programs each month; during years of Mini Conference, once per quarter.</a:t>
            </a:r>
          </a:p>
          <a:p>
            <a:pPr marL="521208" indent="-457200">
              <a:buFont typeface="Arial" panose="020B0604020202020204" pitchFamily="34" charset="0"/>
              <a:buChar char="•"/>
            </a:pPr>
            <a:r>
              <a:rPr lang="en-US" sz="4200" dirty="0"/>
              <a:t>Meets once per month, new members always welcome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61C25-57CD-59FB-C225-31DBFA771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376363"/>
            <a:ext cx="5183188" cy="823912"/>
          </a:xfrm>
        </p:spPr>
        <p:txBody>
          <a:bodyPr/>
          <a:lstStyle/>
          <a:p>
            <a:r>
              <a:rPr lang="en-US" dirty="0"/>
              <a:t>Logistics Committee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59244-92C7-992A-F91C-1F0FA6EFA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200275"/>
            <a:ext cx="5183188" cy="3684588"/>
          </a:xfrm>
        </p:spPr>
        <p:txBody>
          <a:bodyPr>
            <a:normAutofit fontScale="85000" lnSpcReduction="10000"/>
          </a:bodyPr>
          <a:lstStyle/>
          <a:p>
            <a:pPr marL="521208" indent="-457200">
              <a:buFont typeface="Arial" panose="020B0604020202020204" pitchFamily="34" charset="0"/>
              <a:buChar char="•"/>
            </a:pPr>
            <a:r>
              <a:rPr lang="en-US" sz="4200" dirty="0"/>
              <a:t>Accommodations, transportation, gifts, speakers, incentives for conference.</a:t>
            </a:r>
          </a:p>
          <a:p>
            <a:pPr marL="521208" indent="-457200">
              <a:buFont typeface="Arial" panose="020B0604020202020204" pitchFamily="34" charset="0"/>
              <a:buChar char="•"/>
            </a:pPr>
            <a:r>
              <a:rPr lang="en-US" sz="4200" dirty="0"/>
              <a:t>Meets once per month, new members always welcome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F72430-767B-F687-F334-C43A935A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9" y="193079"/>
            <a:ext cx="10515600" cy="1325563"/>
          </a:xfrm>
        </p:spPr>
        <p:txBody>
          <a:bodyPr/>
          <a:lstStyle/>
          <a:p>
            <a:r>
              <a:rPr lang="en-US" dirty="0"/>
              <a:t>2025 KLAS Users’ Conference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EBD548-263F-CFF4-243D-CE0D800F6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547" y="1694954"/>
            <a:ext cx="11214680" cy="4018736"/>
          </a:xfrm>
        </p:spPr>
        <p:txBody>
          <a:bodyPr>
            <a:noAutofit/>
          </a:bodyPr>
          <a:lstStyle/>
          <a:p>
            <a:pPr marL="635508" indent="-5715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600" dirty="0">
                <a:solidFill>
                  <a:srgbClr val="024E3D"/>
                </a:solidFill>
              </a:rPr>
              <a:t>Dates: </a:t>
            </a:r>
            <a:r>
              <a:rPr lang="en-US" sz="3600" dirty="0"/>
              <a:t>March 17-20, 2025</a:t>
            </a:r>
          </a:p>
          <a:p>
            <a:pPr marL="635508" indent="-5715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600" dirty="0">
                <a:solidFill>
                  <a:srgbClr val="024E3D"/>
                </a:solidFill>
              </a:rPr>
              <a:t>Location: </a:t>
            </a:r>
            <a:r>
              <a:rPr lang="en-US" sz="3600" dirty="0"/>
              <a:t>Indianapolis, IN</a:t>
            </a:r>
          </a:p>
          <a:p>
            <a:pPr marL="635508" indent="-5715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600" dirty="0">
                <a:solidFill>
                  <a:srgbClr val="024E3D"/>
                </a:solidFill>
              </a:rPr>
              <a:t>Theme: </a:t>
            </a:r>
            <a:r>
              <a:rPr lang="en-US" sz="3600" dirty="0"/>
              <a:t>Driving Innovation </a:t>
            </a:r>
            <a:br>
              <a:rPr lang="en-US" sz="3600" dirty="0"/>
            </a:br>
            <a:r>
              <a:rPr lang="en-US" sz="3600" dirty="0"/>
              <a:t>&amp; Inclusion in Libraries: </a:t>
            </a:r>
            <a:br>
              <a:rPr lang="en-US" sz="3600" dirty="0"/>
            </a:br>
            <a:r>
              <a:rPr lang="en-US" sz="3600" dirty="0"/>
              <a:t>Start Your Engines!</a:t>
            </a:r>
          </a:p>
          <a:p>
            <a:pPr marL="635508" indent="-5715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600" dirty="0" err="1">
                <a:hlinkClick r:id="rId3"/>
              </a:rPr>
              <a:t>www.klasusers.com</a:t>
            </a:r>
            <a:r>
              <a:rPr lang="en-US" sz="3600" dirty="0">
                <a:hlinkClick r:id="rId3"/>
              </a:rPr>
              <a:t>/uc2025</a:t>
            </a:r>
            <a:endParaRPr lang="en-US" sz="3600" dirty="0"/>
          </a:p>
        </p:txBody>
      </p:sp>
      <p:pic>
        <p:nvPicPr>
          <p:cNvPr id="2" name="Picture 1" descr="#KLAS UC 2025 logo with bright green &quot;Start your engines!&quot; and a white checkered flag on an asphalt grey background.">
            <a:extLst>
              <a:ext uri="{FF2B5EF4-FFF2-40B4-BE49-F238E27FC236}">
                <a16:creationId xmlns:a16="http://schemas.microsoft.com/office/drawing/2014/main" id="{94ADBA42-6417-25F3-2024-57DB6F2A7B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574" y="967998"/>
            <a:ext cx="4922004" cy="49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8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AD518-8C38-DCCB-7178-A6A8F206E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7740" y="1690688"/>
            <a:ext cx="5157787" cy="823912"/>
          </a:xfrm>
        </p:spPr>
        <p:txBody>
          <a:bodyPr/>
          <a:lstStyle/>
          <a:p>
            <a:r>
              <a:rPr lang="en-US" sz="4000" dirty="0"/>
              <a:t>Hotel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5BB36-6AA4-9E6E-1A11-1C16ADF48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7740" y="2514600"/>
            <a:ext cx="5157787" cy="36845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Embassy Suites by Hilton Indianapolis Downtown</a:t>
            </a:r>
          </a:p>
          <a:p>
            <a:pPr marL="457200" indent="-457200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$133/ night + tax (or prevailing gov. rate)</a:t>
            </a:r>
          </a:p>
          <a:p>
            <a:pPr marL="457200" indent="-457200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 err="1"/>
              <a:t>Wifi</a:t>
            </a:r>
            <a:r>
              <a:rPr lang="en-US" sz="2800" dirty="0"/>
              <a:t>, breakfast &amp; Evening reception included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03D6F2-8ADE-AEF8-1868-5BF42B668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0152" y="1690688"/>
            <a:ext cx="5183188" cy="823912"/>
          </a:xfrm>
        </p:spPr>
        <p:txBody>
          <a:bodyPr/>
          <a:lstStyle/>
          <a:p>
            <a:r>
              <a:rPr lang="en-US" sz="4000" dirty="0"/>
              <a:t>Conference Site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0EA50-7133-8B55-5AC1-2B84AEFAB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0152" y="2514600"/>
            <a:ext cx="5183188" cy="36845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Indiana State Library</a:t>
            </a:r>
          </a:p>
          <a:p>
            <a:pPr marL="457200" indent="-457200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Walking distance from hotel</a:t>
            </a:r>
          </a:p>
          <a:p>
            <a:pPr marL="457200" indent="-457200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All conference sessions will be held here</a:t>
            </a:r>
          </a:p>
          <a:p>
            <a:pPr marL="457200" indent="-457200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Talking Book &amp; Braille Library housed in State Library building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64B504-949B-0D7F-0596-C68D344F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/>
          <a:lstStyle/>
          <a:p>
            <a:r>
              <a:rPr lang="en-US" dirty="0"/>
              <a:t>2025 KLAS Users’ Conference</a:t>
            </a:r>
          </a:p>
        </p:txBody>
      </p:sp>
    </p:spTree>
    <p:extLst>
      <p:ext uri="{BB962C8B-B14F-4D97-AF65-F5344CB8AC3E}">
        <p14:creationId xmlns:p14="http://schemas.microsoft.com/office/powerpoint/2010/main" val="103392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1E8A-AB1A-FA88-3583-AA693518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70" y="187708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>2025 KLAS Users’ Conference</a:t>
            </a:r>
            <a:br>
              <a:rPr lang="en-US" sz="4800" dirty="0"/>
            </a:br>
            <a:r>
              <a:rPr lang="en-US" sz="4800" dirty="0"/>
              <a:t>	</a:t>
            </a:r>
            <a:r>
              <a:rPr lang="en-US" sz="4400" dirty="0"/>
              <a:t>Registration Deadlines &amp; Costs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AD518-8C38-DCCB-7178-A6A8F206E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0600" y="1573499"/>
            <a:ext cx="5157787" cy="703455"/>
          </a:xfrm>
        </p:spPr>
        <p:txBody>
          <a:bodyPr/>
          <a:lstStyle/>
          <a:p>
            <a:r>
              <a:rPr lang="en-US" sz="4000" dirty="0"/>
              <a:t>In-Person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5BB36-6AA4-9E6E-1A11-1C16ADF48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32216"/>
            <a:ext cx="5157787" cy="4084670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In-Person Early-bird </a:t>
            </a:r>
            <a:br>
              <a:rPr lang="en-US" sz="2800" dirty="0"/>
            </a:br>
            <a:r>
              <a:rPr lang="en-US" sz="2800" dirty="0"/>
              <a:t>(before December 18, 2024) = </a:t>
            </a:r>
            <a:br>
              <a:rPr lang="en-US" sz="2800" dirty="0"/>
            </a:br>
            <a:r>
              <a:rPr lang="en-US" sz="2800" dirty="0"/>
              <a:t>$200 with Early-bird discount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In-Person (December 18, 2024 - February 16, 2025) = </a:t>
            </a:r>
            <a:br>
              <a:rPr lang="en-US" sz="2800" dirty="0"/>
            </a:br>
            <a:r>
              <a:rPr lang="en-US" sz="2800" dirty="0"/>
              <a:t>$250 per attendee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In-Person Late </a:t>
            </a:r>
            <a:br>
              <a:rPr lang="en-US" sz="2800" dirty="0"/>
            </a:br>
            <a:r>
              <a:rPr lang="en-US" sz="2800" dirty="0"/>
              <a:t>(after February 16, 2025) = </a:t>
            </a:r>
            <a:br>
              <a:rPr lang="en-US" sz="2800" dirty="0"/>
            </a:br>
            <a:r>
              <a:rPr lang="en-US" sz="2800" dirty="0"/>
              <a:t>$300 with late fee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03D6F2-8ADE-AEF8-1868-5BF42B668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0582" y="1513271"/>
            <a:ext cx="5183188" cy="823912"/>
          </a:xfrm>
        </p:spPr>
        <p:txBody>
          <a:bodyPr/>
          <a:lstStyle/>
          <a:p>
            <a:r>
              <a:rPr lang="en-US" sz="4000" dirty="0"/>
              <a:t>Virtual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0EA50-7133-8B55-5AC1-2B84AEFAB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5982" y="2232216"/>
            <a:ext cx="5183188" cy="3684588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Virtual Early-bird </a:t>
            </a:r>
            <a:br>
              <a:rPr lang="en-US" sz="2800" dirty="0"/>
            </a:br>
            <a:r>
              <a:rPr lang="en-US" sz="2800" dirty="0"/>
              <a:t>(before December 18, 2024) = $85 with Early-bird discount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Virtual Attendee </a:t>
            </a:r>
            <a:br>
              <a:rPr lang="en-US" sz="2800" dirty="0"/>
            </a:br>
            <a:r>
              <a:rPr lang="en-US" sz="2800" dirty="0"/>
              <a:t>(after December 18, 2024) = $100 per attendee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1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A6970C-FAC1-9C2C-4E48-5563BDF8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KLAS Users’ Group Meetings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C6C46-0000-9E8A-2FB9-6D8D2CF2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65" y="2026347"/>
            <a:ext cx="10357625" cy="4831653"/>
          </a:xfrm>
        </p:spPr>
        <p:txBody>
          <a:bodyPr>
            <a:normAutofit/>
          </a:bodyPr>
          <a:lstStyle/>
          <a:p>
            <a:pPr marL="644652" indent="-571500">
              <a:buFont typeface="Wingdings" pitchFamily="2" charset="2"/>
              <a:buChar char="ü"/>
            </a:pPr>
            <a:r>
              <a:rPr lang="en-US" sz="4000" dirty="0"/>
              <a:t>National Library Service for the Blind &amp; Print Disabled National &amp; Regional Conferences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sz="4000" dirty="0"/>
              <a:t>American Printing House for the Blind Annual Meeting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36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5B5F3A-2EED-0AC1-CFEC-49F24871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Keystone Services Updates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66E34E-547A-522F-F56E-D4271A4A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2023 SSAE Certification Completed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Migrated ALL hosted customers to private micro VMs</a:t>
            </a:r>
          </a:p>
          <a:p>
            <a:pPr marL="1257300" lvl="1" indent="-571500">
              <a:buFont typeface="Wingdings" pitchFamily="2" charset="2"/>
              <a:buChar char="ü"/>
            </a:pPr>
            <a:r>
              <a:rPr lang="en-US" dirty="0"/>
              <a:t>Switch revealed a major resource inefficiency</a:t>
            </a:r>
          </a:p>
          <a:p>
            <a:pPr marL="1257300" lvl="1" indent="-571500">
              <a:buFont typeface="Wingdings" pitchFamily="2" charset="2"/>
              <a:buChar char="ü"/>
            </a:pPr>
            <a:r>
              <a:rPr lang="en-US" dirty="0"/>
              <a:t>Performance fix had other consequences which have been addressed</a:t>
            </a:r>
          </a:p>
          <a:p>
            <a:pPr marL="644652" indent="-571500"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66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5B5F3A-2EED-0AC1-CFEC-49F24871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KLAS Development Updates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66E34E-547A-522F-F56E-D4271A4A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636" y="1825625"/>
            <a:ext cx="9578163" cy="4351338"/>
          </a:xfrm>
        </p:spPr>
        <p:txBody>
          <a:bodyPr>
            <a:normAutofit fontScale="85000" lnSpcReduction="20000"/>
          </a:bodyPr>
          <a:lstStyle/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Password Rules Enhancement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Invoicing / Braille Production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APH Integration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Create Shipper / Tracking numbers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Assign and Shipping Wizard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Patron Query Issues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Catalog Updates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dirty="0" err="1"/>
              <a:t>WebOrder</a:t>
            </a:r>
            <a:r>
              <a:rPr lang="en-US" dirty="0"/>
              <a:t> / Census updates</a:t>
            </a:r>
          </a:p>
          <a:p>
            <a:pPr marL="644652" indent="-571500"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8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A6970C-FAC1-9C2C-4E48-5563BDF8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Password Rules Enhancement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C6C46-0000-9E8A-2FB9-6D8D2CF2D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652" indent="-571500">
              <a:buFont typeface="Wingdings" pitchFamily="2" charset="2"/>
              <a:buChar char="ü"/>
            </a:pPr>
            <a:r>
              <a:rPr lang="en-US" dirty="0"/>
              <a:t>Allows KLAS to enforce rules on password complexity</a:t>
            </a:r>
          </a:p>
          <a:p>
            <a:pPr marL="1257300" lvl="1" indent="-571500"/>
            <a:r>
              <a:rPr lang="en-US" dirty="0"/>
              <a:t>Password length</a:t>
            </a:r>
          </a:p>
          <a:p>
            <a:pPr marL="1257300" lvl="1" indent="-571500"/>
            <a:r>
              <a:rPr lang="en-US" dirty="0"/>
              <a:t>a capital letter</a:t>
            </a:r>
          </a:p>
          <a:p>
            <a:pPr marL="1257300" lvl="1" indent="-571500"/>
            <a:r>
              <a:rPr lang="en-US" dirty="0"/>
              <a:t>a lowercase letter</a:t>
            </a:r>
          </a:p>
          <a:p>
            <a:pPr marL="1257300" lvl="1" indent="-571500"/>
            <a:r>
              <a:rPr lang="en-US" dirty="0"/>
              <a:t>a number</a:t>
            </a:r>
          </a:p>
        </p:txBody>
      </p:sp>
    </p:spTree>
    <p:extLst>
      <p:ext uri="{BB962C8B-B14F-4D97-AF65-F5344CB8AC3E}">
        <p14:creationId xmlns:p14="http://schemas.microsoft.com/office/powerpoint/2010/main" val="2353230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80F1-C9A4-0A4D-5A3B-D48E1027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Invoicing Braille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9BCCF-7850-57D1-EC1E-03889B0F4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sz="4000" dirty="0"/>
              <a:t>Create Invoice added to Mat Request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sz="4000" dirty="0"/>
              <a:t>Invoice and payment tabs in Mat Request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sz="4000" dirty="0"/>
              <a:t>New field in invoice Line Detail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sz="4000" dirty="0"/>
              <a:t>New Invoice print tokens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sz="4000" dirty="0"/>
              <a:t>Auto Credits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44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00C10A-C89D-CB20-353A-8F9B457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tabs in the Mat Request module: Invoice and Payment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AE9EE4A-2A1D-82E1-0D34-17C4EDD0AB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903" y="1835409"/>
            <a:ext cx="5687672" cy="3971407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6FF7D-5BFC-9679-0E67-61656609320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1EADAA-0AC7-BA8A-79D5-83610FE6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10" y="2093119"/>
            <a:ext cx="6485887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3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2E0A7-A740-6601-A465-DF0E2FAE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9AAC7-4C32-D2B7-0D94-01D6CE13B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538" y="1368425"/>
            <a:ext cx="9658764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Introductions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Keystone Updates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KLAS Users’ Group Officers’ &amp; Committees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KLAS Users’ Conference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KLAS Development Updates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Q&amp;A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2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3E245-A00C-A9C5-E6CE-5E54B8AB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fields in Invoices (credit type and payment type)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7BF1-1C59-A0AF-FB3F-5BF3509D0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 Invoice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62FA3-3E12-CEA1-FBCE-62C31DB15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Pay invoice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0F54017-9627-08BD-A271-B2F5BE1AC1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31226" y="2695863"/>
            <a:ext cx="5183188" cy="3303012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88F6016-D9BF-CD42-6319-07B8DF281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6612" y="2505075"/>
            <a:ext cx="5157787" cy="2714950"/>
          </a:xfrm>
        </p:spPr>
      </p:pic>
    </p:spTree>
    <p:extLst>
      <p:ext uri="{BB962C8B-B14F-4D97-AF65-F5344CB8AC3E}">
        <p14:creationId xmlns:p14="http://schemas.microsoft.com/office/powerpoint/2010/main" val="1564161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01A5-6A14-7EFD-B3CE-3FB3D412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print tokens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2F09D0-B726-4EC8-0F8F-36E72BDCF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77278"/>
            <a:ext cx="5157787" cy="33296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</a:t>
            </a:r>
            <a:r>
              <a:rPr lang="en-US" dirty="0" err="1"/>
              <a:t>Bibrec</a:t>
            </a:r>
            <a:r>
              <a:rPr lang="en-US" dirty="0"/>
              <a:t> Fields</a:t>
            </a:r>
          </a:p>
          <a:p>
            <a:r>
              <a:rPr lang="en-US" dirty="0"/>
              <a:t>Created by </a:t>
            </a:r>
          </a:p>
          <a:p>
            <a:r>
              <a:rPr lang="en-US" dirty="0"/>
              <a:t>Created date</a:t>
            </a:r>
          </a:p>
          <a:p>
            <a:r>
              <a:rPr lang="en-US" dirty="0"/>
              <a:t>Status of payments</a:t>
            </a:r>
          </a:p>
          <a:p>
            <a:r>
              <a:rPr lang="en-US" dirty="0"/>
              <a:t>Payment type and </a:t>
            </a:r>
            <a:r>
              <a:rPr lang="en-US" dirty="0" err="1"/>
              <a:t>userID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C763B11-1821-AC9A-ED6B-FA3851DF44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2575395"/>
            <a:ext cx="5183188" cy="2311495"/>
          </a:xfrm>
        </p:spPr>
      </p:pic>
    </p:spTree>
    <p:extLst>
      <p:ext uri="{BB962C8B-B14F-4D97-AF65-F5344CB8AC3E}">
        <p14:creationId xmlns:p14="http://schemas.microsoft.com/office/powerpoint/2010/main" val="2101905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92E7-0F9F-C53E-0A08-5682099B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APH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CCD2D-82E7-9F9C-EDFC-2EEB5281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Currently only OKES is on APH Integration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We can only integrate with APH for free matter items anything with Shipping cost they cannot calculate the shipping cost with the integration at this time. 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Lots of fixes to error messaging and streamlining of this process</a:t>
            </a:r>
          </a:p>
          <a:p>
            <a:pPr marL="1257300" lvl="1" indent="-571500">
              <a:buFont typeface="Wingdings" panose="05000000000000000000" pitchFamily="2" charset="2"/>
              <a:buChar char="ü"/>
            </a:pPr>
            <a:r>
              <a:rPr lang="en-US" dirty="0"/>
              <a:t>Who’s NEXT?</a:t>
            </a:r>
          </a:p>
        </p:txBody>
      </p:sp>
    </p:spTree>
    <p:extLst>
      <p:ext uri="{BB962C8B-B14F-4D97-AF65-F5344CB8AC3E}">
        <p14:creationId xmlns:p14="http://schemas.microsoft.com/office/powerpoint/2010/main" val="4110194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2FC2-F16C-07AC-5120-D2F14D89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Shipper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C24EB-997D-7516-4CAE-C9103BF83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One screen for shipping, not a wizard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AT friendly with barcodes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Has tracking numbers; create your own or have KLAS create one. </a:t>
            </a:r>
          </a:p>
          <a:p>
            <a:pPr marL="1257300" lvl="1" indent="-571500">
              <a:buFont typeface="Wingdings" panose="05000000000000000000" pitchFamily="2" charset="2"/>
              <a:buChar char="ü"/>
            </a:pPr>
            <a:r>
              <a:rPr lang="en-US" dirty="0"/>
              <a:t>Future development is to integrate </a:t>
            </a:r>
            <a:br>
              <a:rPr lang="en-US" dirty="0"/>
            </a:br>
            <a:r>
              <a:rPr lang="en-US" dirty="0"/>
              <a:t>with USPS.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Tracking numbers can be put on emails </a:t>
            </a:r>
            <a:br>
              <a:rPr lang="en-US" dirty="0"/>
            </a:br>
            <a:r>
              <a:rPr lang="en-US" dirty="0"/>
              <a:t>&amp; packing slips.</a:t>
            </a:r>
          </a:p>
        </p:txBody>
      </p:sp>
    </p:spTree>
    <p:extLst>
      <p:ext uri="{BB962C8B-B14F-4D97-AF65-F5344CB8AC3E}">
        <p14:creationId xmlns:p14="http://schemas.microsoft.com/office/powerpoint/2010/main" val="104138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3354-AEB0-6078-A6A6-6DFC621A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shipper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00B3DC-598C-1ADE-1123-AD2CDC9FBB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Found in Material Request under the Functions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3BB2A-EECA-11E6-E7A3-F6D7827A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82" y="3790050"/>
            <a:ext cx="3334215" cy="2124371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D06C797-D2BE-E14E-7121-BD21468E8B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C9B63E-395C-3317-2E11-6DD1B7F8C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173" y="1280231"/>
            <a:ext cx="5292292" cy="501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895EFF-1F7D-CCC5-6639-972B721E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Shipping Wizard/Assigning Materials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49A22-A1E1-35B4-7D3C-9509F43EB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CNSM items are looking at </a:t>
            </a:r>
            <a:r>
              <a:rPr lang="en-US" i="1" dirty="0"/>
              <a:t>all</a:t>
            </a:r>
            <a:r>
              <a:rPr lang="en-US" dirty="0"/>
              <a:t> shelves not getting stuck on the first shelf with any items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CNSM item will ship the correct quantity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Show shipping batches fixed (did not show all assigned items for a bit)</a:t>
            </a:r>
          </a:p>
        </p:txBody>
      </p:sp>
    </p:spTree>
    <p:extLst>
      <p:ext uri="{BB962C8B-B14F-4D97-AF65-F5344CB8AC3E}">
        <p14:creationId xmlns:p14="http://schemas.microsoft.com/office/powerpoint/2010/main" val="3749740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068C-CE7F-3238-B7DD-4A962301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 Query and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9B09-CE08-A486-580C-F1624EF8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Server updates to speed up performance broke some Find functions. 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All Patron look-ups have now been fixed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Last to be fixed was Re-Assign in patron Items. </a:t>
            </a:r>
          </a:p>
          <a:p>
            <a:pPr marL="1257300" lvl="1" indent="-571500">
              <a:buFont typeface="Wingdings" panose="05000000000000000000" pitchFamily="2" charset="2"/>
              <a:buChar char="ü"/>
            </a:pPr>
            <a:r>
              <a:rPr lang="en-US" dirty="0"/>
              <a:t>KLAS 7.8.12 -7.8.15</a:t>
            </a:r>
          </a:p>
        </p:txBody>
      </p:sp>
    </p:spTree>
    <p:extLst>
      <p:ext uri="{BB962C8B-B14F-4D97-AF65-F5344CB8AC3E}">
        <p14:creationId xmlns:p14="http://schemas.microsoft.com/office/powerpoint/2010/main" val="282603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71A5-3D04-1EE0-5F40-C6BDE0CF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Relator added to series and author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DD2F8-074A-110C-C1E1-93527266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Allow for Proofreaders and Transcribers to be put on transcribed books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More information on Authors or narrators</a:t>
            </a:r>
          </a:p>
          <a:p>
            <a:pPr marL="644652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3EDC2-5BA8-E530-BA8B-0EE5F254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39"/>
          <a:stretch/>
        </p:blipFill>
        <p:spPr>
          <a:xfrm>
            <a:off x="3115339" y="4497236"/>
            <a:ext cx="4994460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709A-D386-D050-67CE-66ADDE2A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C8CB0-1C42-162E-5676-202605CF2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Updated Census to include IDEA students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Removed IEP date as a error is IEP date data collected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Date certified must be the same as the </a:t>
            </a:r>
            <a:br>
              <a:rPr lang="en-US" dirty="0"/>
            </a:br>
            <a:r>
              <a:rPr lang="en-US" dirty="0"/>
              <a:t>date entered </a:t>
            </a:r>
          </a:p>
          <a:p>
            <a:pPr marL="644652" indent="-571500">
              <a:buFont typeface="Wingdings" panose="05000000000000000000" pitchFamily="2" charset="2"/>
              <a:buChar char="ü"/>
            </a:pPr>
            <a:r>
              <a:rPr lang="en-US" dirty="0"/>
              <a:t>Still working on website over-write issues</a:t>
            </a:r>
          </a:p>
        </p:txBody>
      </p:sp>
    </p:spTree>
    <p:extLst>
      <p:ext uri="{BB962C8B-B14F-4D97-AF65-F5344CB8AC3E}">
        <p14:creationId xmlns:p14="http://schemas.microsoft.com/office/powerpoint/2010/main" val="4136131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10B9D-B5E9-2460-E21F-C45D1840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32" y="592961"/>
            <a:ext cx="46557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User Submitted Discussion Topics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C2D61-3A84-8FC8-18A3-70AF403F78F2}"/>
              </a:ext>
            </a:extLst>
          </p:cNvPr>
          <p:cNvSpPr txBox="1"/>
          <p:nvPr/>
        </p:nvSpPr>
        <p:spPr>
          <a:xfrm>
            <a:off x="6730409" y="1840531"/>
            <a:ext cx="51192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From Pepper, OK: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Find &amp; Replace function when updating contact information</a:t>
            </a:r>
            <a:endParaRPr lang="en-US" sz="3600" dirty="0"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Improve navigation of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WebOrder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/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WebOPAC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03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848174-2C1F-9F0E-087E-55C79A53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Keystone Updates – </a:t>
            </a:r>
            <a:br>
              <a:rPr lang="en-US" dirty="0"/>
            </a:br>
            <a:r>
              <a:rPr lang="en-US" dirty="0"/>
              <a:t>	New KLAS Users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A2BAB-541C-C65A-4D4D-FA918465B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Jewish Braille Institute – New York, NY</a:t>
            </a:r>
          </a:p>
          <a:p>
            <a:endParaRPr lang="en-US" dirty="0"/>
          </a:p>
          <a:p>
            <a:r>
              <a:rPr lang="en-US" dirty="0"/>
              <a:t>Alabama Instructional Resource Center – Talladega, AL</a:t>
            </a:r>
          </a:p>
          <a:p>
            <a:endParaRPr lang="en-US" dirty="0"/>
          </a:p>
        </p:txBody>
      </p:sp>
      <p:pic>
        <p:nvPicPr>
          <p:cNvPr id="2" name="Picture 1" descr="Black script says, &quot;Welcome!&quot;">
            <a:extLst>
              <a:ext uri="{FF2B5EF4-FFF2-40B4-BE49-F238E27FC236}">
                <a16:creationId xmlns:a16="http://schemas.microsoft.com/office/drawing/2014/main" id="{DDEE3C28-DD84-E8DA-EA30-4618AC17FC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8" y="2791362"/>
            <a:ext cx="3274953" cy="1228107"/>
          </a:xfrm>
          <a:prstGeom prst="rect">
            <a:avLst/>
          </a:prstGeom>
          <a:scene3d>
            <a:camera prst="orthographicFront">
              <a:rot lat="0" lon="0" rev="21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78155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10B9D-B5E9-2460-E21F-C45D1840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32" y="592961"/>
            <a:ext cx="46557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User Submitted Discussion Topics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C2D61-3A84-8FC8-18A3-70AF403F78F2}"/>
              </a:ext>
            </a:extLst>
          </p:cNvPr>
          <p:cNvSpPr txBox="1"/>
          <p:nvPr/>
        </p:nvSpPr>
        <p:spPr>
          <a:xfrm>
            <a:off x="342332" y="2466247"/>
            <a:ext cx="51228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1F1F1F"/>
                </a:solidFill>
              </a:rPr>
              <a:t>From Allen, TN: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0" dirty="0">
                <a:solidFill>
                  <a:srgbClr val="1F1F1F"/>
                </a:solidFill>
              </a:rPr>
              <a:t>GO-TO option beside</a:t>
            </a:r>
            <a:br>
              <a:rPr lang="en-US" sz="3600" b="0" dirty="0">
                <a:solidFill>
                  <a:srgbClr val="1F1F1F"/>
                </a:solidFill>
              </a:rPr>
            </a:br>
            <a:r>
              <a:rPr lang="en-US" sz="3600" b="0" i="0" dirty="0">
                <a:solidFill>
                  <a:srgbClr val="1F1F1F"/>
                </a:solidFill>
                <a:effectLst/>
              </a:rPr>
              <a:t>Material Requests </a:t>
            </a:r>
            <a:br>
              <a:rPr lang="en-US" sz="3600" b="0" i="0" dirty="0">
                <a:solidFill>
                  <a:srgbClr val="1F1F1F"/>
                </a:solidFill>
                <a:effectLst/>
              </a:rPr>
            </a:br>
            <a:r>
              <a:rPr lang="en-US" sz="3600" b="0" i="0" dirty="0">
                <a:solidFill>
                  <a:srgbClr val="1F1F1F"/>
                </a:solidFill>
                <a:effectLst/>
              </a:rPr>
              <a:t>-&gt; Line Details Tab </a:t>
            </a:r>
            <a:br>
              <a:rPr lang="en-US" sz="3600" b="0" i="0" dirty="0">
                <a:solidFill>
                  <a:srgbClr val="1F1F1F"/>
                </a:solidFill>
                <a:effectLst/>
              </a:rPr>
            </a:br>
            <a:r>
              <a:rPr lang="en-US" sz="3600" b="0" i="0" dirty="0">
                <a:solidFill>
                  <a:srgbClr val="1F1F1F"/>
                </a:solidFill>
                <a:effectLst/>
              </a:rPr>
              <a:t>-&gt; </a:t>
            </a:r>
            <a:r>
              <a:rPr lang="en-US" sz="3600" b="0" dirty="0">
                <a:solidFill>
                  <a:srgbClr val="1F1F1F"/>
                </a:solidFill>
              </a:rPr>
              <a:t>PO field </a:t>
            </a:r>
            <a:r>
              <a:rPr lang="en-US" sz="3600" b="0" i="0" dirty="0">
                <a:solidFill>
                  <a:srgbClr val="1F1F1F"/>
                </a:solidFill>
                <a:effectLst/>
              </a:rPr>
              <a:t>to open PO.</a:t>
            </a:r>
            <a:endParaRPr lang="en-US" sz="3600" b="0" dirty="0">
              <a:solidFill>
                <a:srgbClr val="000000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9E0236-B070-E16B-A394-388F07BC0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5228" y="512295"/>
            <a:ext cx="5539563" cy="671118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600" b="0" dirty="0">
                <a:solidFill>
                  <a:srgbClr val="1F1F1F"/>
                </a:solidFill>
              </a:rPr>
              <a:t>GO-TO option </a:t>
            </a:r>
            <a:r>
              <a:rPr lang="en-US" sz="3600" b="0" i="0" dirty="0">
                <a:solidFill>
                  <a:srgbClr val="1F1F1F"/>
                </a:solidFill>
                <a:effectLst/>
              </a:rPr>
              <a:t>by </a:t>
            </a:r>
            <a:br>
              <a:rPr lang="en-US" sz="3600" b="0" i="0" dirty="0">
                <a:solidFill>
                  <a:srgbClr val="1F1F1F"/>
                </a:solidFill>
                <a:effectLst/>
              </a:rPr>
            </a:br>
            <a:r>
              <a:rPr lang="en-US" sz="3600" b="0" i="0" dirty="0">
                <a:solidFill>
                  <a:srgbClr val="1F1F1F"/>
                </a:solidFill>
                <a:effectLst/>
              </a:rPr>
              <a:t>Mat Request -&gt; </a:t>
            </a:r>
            <a:br>
              <a:rPr lang="en-US" sz="3600" b="0" i="0" dirty="0">
                <a:solidFill>
                  <a:srgbClr val="1F1F1F"/>
                </a:solidFill>
                <a:effectLst/>
              </a:rPr>
            </a:br>
            <a:r>
              <a:rPr lang="en-US" sz="3600" b="0" i="0" dirty="0">
                <a:solidFill>
                  <a:srgbClr val="1F1F1F"/>
                </a:solidFill>
                <a:effectLst/>
              </a:rPr>
              <a:t>Line Details Tab -&gt; </a:t>
            </a:r>
            <a:br>
              <a:rPr lang="en-US" sz="3600" b="0" i="0" dirty="0">
                <a:solidFill>
                  <a:srgbClr val="1F1F1F"/>
                </a:solidFill>
                <a:effectLst/>
              </a:rPr>
            </a:br>
            <a:r>
              <a:rPr lang="en-US" sz="3600" b="0" i="0" dirty="0">
                <a:solidFill>
                  <a:srgbClr val="1F1F1F"/>
                </a:solidFill>
                <a:effectLst/>
              </a:rPr>
              <a:t>KLAS ID field to open title record (except </a:t>
            </a:r>
            <a:r>
              <a:rPr lang="en-US" sz="3600" b="0" dirty="0">
                <a:solidFill>
                  <a:srgbClr val="1F1F1F"/>
                </a:solidFill>
              </a:rPr>
              <a:t>Temp Titles).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600" b="0" dirty="0">
                <a:solidFill>
                  <a:srgbClr val="1F1F1F"/>
                </a:solidFill>
              </a:rPr>
              <a:t>GO-TO option </a:t>
            </a:r>
            <a:r>
              <a:rPr lang="en-US" sz="3600" b="0" i="0" dirty="0">
                <a:solidFill>
                  <a:srgbClr val="1F1F1F"/>
                </a:solidFill>
                <a:effectLst/>
              </a:rPr>
              <a:t>on Materials Request -&gt; Main Tab beside Teacher / Schoo</a:t>
            </a:r>
            <a:r>
              <a:rPr lang="en-US" sz="3600" b="0" dirty="0">
                <a:solidFill>
                  <a:srgbClr val="1F1F1F"/>
                </a:solidFill>
              </a:rPr>
              <a:t>l </a:t>
            </a:r>
            <a:r>
              <a:rPr lang="en-US" sz="3600" b="0" i="0" dirty="0">
                <a:solidFill>
                  <a:srgbClr val="1F1F1F"/>
                </a:solidFill>
                <a:effectLst/>
              </a:rPr>
              <a:t>/ Student to open patron record.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8605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3790E4-3217-901D-72AB-E9AC29AB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62765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D1CD42-0E99-1D07-893C-3AFC6A0B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6" y="-80674"/>
            <a:ext cx="11561957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Current</a:t>
            </a:r>
            <a:r>
              <a:rPr lang="en-US" dirty="0"/>
              <a:t> KLAS IRC / IMC Installations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7FA0E-2742-67B5-B97B-F8216D8CF4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379" y="1004839"/>
            <a:ext cx="9829336" cy="570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3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89644D-5228-F2FB-30E6-0D7D5CBA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3"/>
              </a:rPr>
              <a:t>klasusers.com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B89C17-5CF0-4796-F1E2-3EE3EC111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0886" y="646770"/>
            <a:ext cx="5226908" cy="5737929"/>
          </a:xfrm>
        </p:spPr>
        <p:txBody>
          <a:bodyPr>
            <a:normAutofit/>
          </a:bodyPr>
          <a:lstStyle/>
          <a:p>
            <a:r>
              <a:rPr lang="en-US" sz="3200" dirty="0"/>
              <a:t>Forums</a:t>
            </a:r>
          </a:p>
          <a:p>
            <a:r>
              <a:rPr lang="en-US" sz="3200" dirty="0"/>
              <a:t>Blog Posts</a:t>
            </a:r>
          </a:p>
          <a:p>
            <a:r>
              <a:rPr lang="en-US" sz="3200" dirty="0"/>
              <a:t>Release Lists</a:t>
            </a:r>
          </a:p>
          <a:p>
            <a:r>
              <a:rPr lang="en-US" sz="3200" dirty="0"/>
              <a:t>Webinar Recordings</a:t>
            </a:r>
          </a:p>
          <a:p>
            <a:r>
              <a:rPr lang="en-US" sz="3200" dirty="0"/>
              <a:t>Customer Specific Training Recordings</a:t>
            </a:r>
          </a:p>
          <a:p>
            <a:r>
              <a:rPr lang="en-US" sz="3200" dirty="0"/>
              <a:t>KLAS Training Manuals</a:t>
            </a:r>
          </a:p>
          <a:p>
            <a:r>
              <a:rPr lang="en-US" sz="3200" dirty="0"/>
              <a:t>Info on Upcoming Events &amp; Training Opportunities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657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89644D-5228-F2FB-30E6-0D7D5CBA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Communication Channels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B89C17-5CF0-4796-F1E2-3EE3EC111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0888" y="546411"/>
            <a:ext cx="5226908" cy="5508701"/>
          </a:xfrm>
        </p:spPr>
        <p:txBody>
          <a:bodyPr>
            <a:normAutofit/>
          </a:bodyPr>
          <a:lstStyle/>
          <a:p>
            <a:r>
              <a:rPr lang="en-US" dirty="0" err="1">
                <a:hlinkClick r:id="rId3"/>
              </a:rPr>
              <a:t>KLASUsers</a:t>
            </a:r>
            <a:r>
              <a:rPr lang="en-US" dirty="0">
                <a:hlinkClick r:id="rId3"/>
              </a:rPr>
              <a:t> listserv</a:t>
            </a:r>
            <a:endParaRPr lang="en-US" dirty="0"/>
          </a:p>
          <a:p>
            <a:r>
              <a:rPr lang="en-US" dirty="0" err="1">
                <a:hlinkClick r:id="rId4"/>
              </a:rPr>
              <a:t>KLASUsers</a:t>
            </a:r>
            <a:r>
              <a:rPr lang="en-US" dirty="0">
                <a:hlinkClick r:id="rId4"/>
              </a:rPr>
              <a:t> IRC listserv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Weekly Wrap-up</a:t>
            </a:r>
          </a:p>
          <a:p>
            <a:endParaRPr lang="en-US" dirty="0"/>
          </a:p>
          <a:p>
            <a:r>
              <a:rPr lang="en-US" dirty="0"/>
              <a:t>Keystone Social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Facebook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Twitter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LinkedIn</a:t>
            </a:r>
            <a:endParaRPr lang="en-US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181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A6970C-FAC1-9C2C-4E48-5563BDF8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Online KLAS Administrator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C6C46-0000-9E8A-2FB9-6D8D2CF2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643" y="1836775"/>
            <a:ext cx="10357625" cy="4831653"/>
          </a:xfrm>
        </p:spPr>
        <p:txBody>
          <a:bodyPr>
            <a:normAutofit/>
          </a:bodyPr>
          <a:lstStyle/>
          <a:p>
            <a:pPr marL="644652" indent="-571500">
              <a:buFont typeface="Wingdings" pitchFamily="2" charset="2"/>
              <a:buChar char="ü"/>
            </a:pPr>
            <a:r>
              <a:rPr lang="en-US" sz="4000" dirty="0"/>
              <a:t>4-day intensive, small group, training led by Keystone staff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sz="4000" dirty="0"/>
              <a:t>Deep dive into KLAS’ Admin features &amp; functions</a:t>
            </a:r>
          </a:p>
          <a:p>
            <a:pPr marL="644652" indent="-571500">
              <a:buFont typeface="Wingdings" pitchFamily="2" charset="2"/>
              <a:buChar char="ü"/>
            </a:pPr>
            <a:r>
              <a:rPr lang="en-US" sz="4000" dirty="0">
                <a:solidFill>
                  <a:srgbClr val="024E3D"/>
                </a:solidFill>
              </a:rPr>
              <a:t>Next IRC session = November 18-21, 2024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7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F72430-767B-F687-F334-C43A935A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85" y="125863"/>
            <a:ext cx="10515600" cy="1325563"/>
          </a:xfrm>
        </p:spPr>
        <p:txBody>
          <a:bodyPr/>
          <a:lstStyle/>
          <a:p>
            <a:r>
              <a:rPr lang="en-US" dirty="0"/>
              <a:t>KLAS Users’ Group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A0E6D9-5C86-FBD6-42F7-21EFEB5F9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553" y="1118104"/>
            <a:ext cx="5368623" cy="867367"/>
          </a:xfrm>
        </p:spPr>
        <p:txBody>
          <a:bodyPr/>
          <a:lstStyle/>
          <a:p>
            <a:r>
              <a:rPr lang="en-US" dirty="0"/>
              <a:t>Officers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EBD548-263F-CFF4-243D-CE0D800F6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553" y="1942017"/>
            <a:ext cx="5368623" cy="3878920"/>
          </a:xfrm>
        </p:spPr>
        <p:txBody>
          <a:bodyPr>
            <a:normAutofit fontScale="77500" lnSpcReduction="20000"/>
          </a:bodyPr>
          <a:lstStyle/>
          <a:p>
            <a:pPr marL="635508" indent="-571500">
              <a:buFont typeface="Wingdings" pitchFamily="2" charset="2"/>
              <a:buChar char="ü"/>
            </a:pPr>
            <a:r>
              <a:rPr lang="en-US" sz="4400" dirty="0"/>
              <a:t>Maureen </a:t>
            </a:r>
            <a:r>
              <a:rPr lang="en-US" sz="4400" dirty="0" err="1"/>
              <a:t>Dorosinski</a:t>
            </a:r>
            <a:r>
              <a:rPr lang="en-US" sz="4400" dirty="0"/>
              <a:t>, President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sz="4400" dirty="0"/>
              <a:t>Traci Timmons, </a:t>
            </a:r>
            <a:br>
              <a:rPr lang="en-US" sz="4400" dirty="0"/>
            </a:br>
            <a:r>
              <a:rPr lang="en-US" sz="4400" dirty="0"/>
              <a:t>Past President 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sz="4400" dirty="0"/>
              <a:t>Josh Easter, </a:t>
            </a:r>
            <a:br>
              <a:rPr lang="en-US" sz="4400" dirty="0"/>
            </a:br>
            <a:r>
              <a:rPr lang="en-US" sz="4400" dirty="0"/>
              <a:t>Vice President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sz="4400" dirty="0"/>
              <a:t>Sara </a:t>
            </a:r>
            <a:r>
              <a:rPr lang="en-US" sz="4400" dirty="0" err="1"/>
              <a:t>Zapotocky</a:t>
            </a:r>
            <a:r>
              <a:rPr lang="en-US" sz="4400" dirty="0"/>
              <a:t>, Secretary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163FA5-A76F-7BA2-C805-87CB1434B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59965" y="1118104"/>
            <a:ext cx="5395062" cy="867367"/>
          </a:xfrm>
        </p:spPr>
        <p:txBody>
          <a:bodyPr/>
          <a:lstStyle/>
          <a:p>
            <a:r>
              <a:rPr lang="en-US" dirty="0"/>
              <a:t>Committees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7C5A7E-5F43-DE3D-1D7F-29308FA12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59965" y="1942017"/>
            <a:ext cx="5395062" cy="3878920"/>
          </a:xfrm>
        </p:spPr>
        <p:txBody>
          <a:bodyPr>
            <a:normAutofit fontScale="77500" lnSpcReduction="20000"/>
          </a:bodyPr>
          <a:lstStyle/>
          <a:p>
            <a:pPr marL="635508" indent="-571500">
              <a:buFont typeface="Wingdings" pitchFamily="2" charset="2"/>
              <a:buChar char="ü"/>
            </a:pPr>
            <a:r>
              <a:rPr lang="en-US" dirty="0"/>
              <a:t>KLAS Development Advisory Committee</a:t>
            </a:r>
          </a:p>
          <a:p>
            <a:pPr marL="1257300" lvl="1" indent="-571500">
              <a:buFont typeface="Wingdings" pitchFamily="2" charset="2"/>
              <a:buChar char="ü"/>
            </a:pPr>
            <a:r>
              <a:rPr lang="en-US" dirty="0"/>
              <a:t>Jesse McGarity, Chair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dirty="0"/>
              <a:t>Program Committee</a:t>
            </a:r>
          </a:p>
          <a:p>
            <a:pPr marL="1257300" lvl="1" indent="-571500">
              <a:buFont typeface="Wingdings" pitchFamily="2" charset="2"/>
              <a:buChar char="ü"/>
            </a:pPr>
            <a:r>
              <a:rPr lang="en-US" dirty="0"/>
              <a:t>Jesse McGarity, Chair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dirty="0"/>
              <a:t>Logistics Committee</a:t>
            </a:r>
          </a:p>
          <a:p>
            <a:pPr marL="1257300" lvl="1" indent="-571500">
              <a:buFont typeface="Wingdings" pitchFamily="2" charset="2"/>
              <a:buChar char="ü"/>
            </a:pPr>
            <a:r>
              <a:rPr lang="en-US" dirty="0"/>
              <a:t>Maureen </a:t>
            </a:r>
            <a:r>
              <a:rPr lang="en-US" dirty="0" err="1"/>
              <a:t>Dorosinski</a:t>
            </a:r>
            <a:r>
              <a:rPr lang="en-US" dirty="0"/>
              <a:t>, Chair</a:t>
            </a:r>
          </a:p>
        </p:txBody>
      </p:sp>
    </p:spTree>
    <p:extLst>
      <p:ext uri="{BB962C8B-B14F-4D97-AF65-F5344CB8AC3E}">
        <p14:creationId xmlns:p14="http://schemas.microsoft.com/office/powerpoint/2010/main" val="846831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A6970C-FAC1-9C2C-4E48-5563BDF8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KLAS Users’ Group Meetings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C6C46-0000-9E8A-2FB9-6D8D2CF2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725" y="1858482"/>
            <a:ext cx="10357625" cy="483165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24E3D"/>
                </a:solidFill>
              </a:rPr>
              <a:t>KLAS Development Advisory Committee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sz="3600" dirty="0"/>
              <a:t>Serves as an advisory role to Keystone on new features being developed for future releases of KLAS. </a:t>
            </a:r>
          </a:p>
          <a:p>
            <a:pPr marL="635508" indent="-571500">
              <a:buFont typeface="Wingdings" pitchFamily="2" charset="2"/>
              <a:buChar char="ü"/>
            </a:pPr>
            <a:r>
              <a:rPr lang="en-US" sz="3600" dirty="0"/>
              <a:t>Meets once per month, apply to serve for two years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90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24E3D"/>
      </a:dk2>
      <a:lt2>
        <a:srgbClr val="FFFFFF"/>
      </a:lt2>
      <a:accent1>
        <a:srgbClr val="227C68"/>
      </a:accent1>
      <a:accent2>
        <a:srgbClr val="478977"/>
      </a:accent2>
      <a:accent3>
        <a:srgbClr val="00ADEB"/>
      </a:accent3>
      <a:accent4>
        <a:srgbClr val="AF63A5"/>
      </a:accent4>
      <a:accent5>
        <a:srgbClr val="F28030"/>
      </a:accent5>
      <a:accent6>
        <a:srgbClr val="D33F3F"/>
      </a:accent6>
      <a:hlink>
        <a:srgbClr val="478977"/>
      </a:hlink>
      <a:folHlink>
        <a:srgbClr val="4789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6866</TotalTime>
  <Words>1082</Words>
  <Application>Microsoft Office PowerPoint</Application>
  <PresentationFormat>Widescreen</PresentationFormat>
  <Paragraphs>184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Candara</vt:lpstr>
      <vt:lpstr>Ink Free</vt:lpstr>
      <vt:lpstr>Rubik</vt:lpstr>
      <vt:lpstr>Wingdings</vt:lpstr>
      <vt:lpstr>Office Theme</vt:lpstr>
      <vt:lpstr>2024 APH KLAS Instructional Resource Center Users’ Meeting</vt:lpstr>
      <vt:lpstr>Agenda</vt:lpstr>
      <vt:lpstr>Keystone Updates –   New KLAS Users</vt:lpstr>
      <vt:lpstr>Current KLAS IRC / IMC Installations</vt:lpstr>
      <vt:lpstr>klasusers.com</vt:lpstr>
      <vt:lpstr>Other Communication Channels</vt:lpstr>
      <vt:lpstr>Online KLAS Administrator Training</vt:lpstr>
      <vt:lpstr>KLAS Users’ Group</vt:lpstr>
      <vt:lpstr>KLAS Users’ Group Meetings</vt:lpstr>
      <vt:lpstr>KLAS Users’ Group Committees</vt:lpstr>
      <vt:lpstr>2025 KLAS Users’ Conference</vt:lpstr>
      <vt:lpstr>2025 KLAS Users’ Conference</vt:lpstr>
      <vt:lpstr>2025 KLAS Users’ Conference  Registration Deadlines &amp; Costs</vt:lpstr>
      <vt:lpstr>KLAS Users’ Group Meetings</vt:lpstr>
      <vt:lpstr>Keystone Services Updates</vt:lpstr>
      <vt:lpstr>KLAS Development Updates </vt:lpstr>
      <vt:lpstr>Password Rules Enhancement</vt:lpstr>
      <vt:lpstr>Invoicing Braille Production</vt:lpstr>
      <vt:lpstr>New tabs in the Mat Request module: Invoice and Payment</vt:lpstr>
      <vt:lpstr>New fields in Invoices (credit type and payment type)</vt:lpstr>
      <vt:lpstr>Invoice print tokens</vt:lpstr>
      <vt:lpstr>APH Integration</vt:lpstr>
      <vt:lpstr>Create Shipper</vt:lpstr>
      <vt:lpstr>Create shipper </vt:lpstr>
      <vt:lpstr>Shipping Wizard/Assigning Materials</vt:lpstr>
      <vt:lpstr>Patron Query and Find</vt:lpstr>
      <vt:lpstr>Relator added to series and author</vt:lpstr>
      <vt:lpstr>Census updates</vt:lpstr>
      <vt:lpstr>User Submitted Discussion Topics</vt:lpstr>
      <vt:lpstr>User Submitted Discussion Topics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Patrick</dc:creator>
  <cp:lastModifiedBy>Katy Patrick</cp:lastModifiedBy>
  <cp:revision>29</cp:revision>
  <dcterms:created xsi:type="dcterms:W3CDTF">2023-05-26T21:48:35Z</dcterms:created>
  <dcterms:modified xsi:type="dcterms:W3CDTF">2024-09-26T18:16:59Z</dcterms:modified>
</cp:coreProperties>
</file>