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media/image19.jpg" ContentType="image/png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259" r:id="rId2"/>
    <p:sldId id="257" r:id="rId3"/>
    <p:sldId id="258" r:id="rId4"/>
    <p:sldId id="302" r:id="rId5"/>
    <p:sldId id="292" r:id="rId6"/>
    <p:sldId id="293" r:id="rId7"/>
    <p:sldId id="297" r:id="rId8"/>
    <p:sldId id="294" r:id="rId9"/>
    <p:sldId id="298" r:id="rId10"/>
    <p:sldId id="301" r:id="rId11"/>
    <p:sldId id="295" r:id="rId12"/>
    <p:sldId id="282" r:id="rId13"/>
    <p:sldId id="289" r:id="rId14"/>
    <p:sldId id="281" r:id="rId15"/>
    <p:sldId id="279" r:id="rId16"/>
    <p:sldId id="296" r:id="rId17"/>
    <p:sldId id="290" r:id="rId18"/>
    <p:sldId id="283" r:id="rId19"/>
    <p:sldId id="303" r:id="rId20"/>
    <p:sldId id="266" r:id="rId21"/>
    <p:sldId id="268" r:id="rId22"/>
    <p:sldId id="273" r:id="rId23"/>
    <p:sldId id="274" r:id="rId24"/>
    <p:sldId id="275" r:id="rId25"/>
    <p:sldId id="278" r:id="rId26"/>
    <p:sldId id="276" r:id="rId27"/>
    <p:sldId id="277" r:id="rId28"/>
    <p:sldId id="306" r:id="rId29"/>
    <p:sldId id="305" r:id="rId30"/>
    <p:sldId id="308" r:id="rId31"/>
    <p:sldId id="307" r:id="rId32"/>
    <p:sldId id="304" r:id="rId33"/>
    <p:sldId id="299" r:id="rId34"/>
    <p:sldId id="267" r:id="rId35"/>
    <p:sldId id="270" r:id="rId36"/>
    <p:sldId id="300" r:id="rId37"/>
    <p:sldId id="263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5610C806-1318-499B-B166-CC17666EC743}">
          <p14:sldIdLst>
            <p14:sldId id="259"/>
            <p14:sldId id="257"/>
            <p14:sldId id="258"/>
          </p14:sldIdLst>
        </p14:section>
        <p14:section name="Keystone Update" id="{90810D49-C435-4B03-B31D-A534CC07A12E}">
          <p14:sldIdLst>
            <p14:sldId id="302"/>
            <p14:sldId id="292"/>
            <p14:sldId id="293"/>
            <p14:sldId id="297"/>
            <p14:sldId id="294"/>
            <p14:sldId id="298"/>
          </p14:sldIdLst>
        </p14:section>
        <p14:section name="Community" id="{01B37218-4BF8-4834-BCA1-1E4EED006155}">
          <p14:sldIdLst>
            <p14:sldId id="301"/>
            <p14:sldId id="295"/>
            <p14:sldId id="282"/>
            <p14:sldId id="289"/>
            <p14:sldId id="281"/>
          </p14:sldIdLst>
        </p14:section>
        <p14:section name="Keystone Services" id="{DADC7061-4B0E-6D4C-AD11-F847D7A6BA37}">
          <p14:sldIdLst>
            <p14:sldId id="279"/>
            <p14:sldId id="296"/>
            <p14:sldId id="290"/>
            <p14:sldId id="283"/>
          </p14:sldIdLst>
        </p14:section>
        <p14:section name="New Features" id="{E6521AE0-B91E-414E-913A-E093F3E9FDDB}">
          <p14:sldIdLst>
            <p14:sldId id="303"/>
            <p14:sldId id="266"/>
            <p14:sldId id="268"/>
            <p14:sldId id="273"/>
            <p14:sldId id="274"/>
            <p14:sldId id="275"/>
            <p14:sldId id="278"/>
            <p14:sldId id="276"/>
            <p14:sldId id="277"/>
            <p14:sldId id="306"/>
            <p14:sldId id="305"/>
            <p14:sldId id="308"/>
            <p14:sldId id="307"/>
          </p14:sldIdLst>
        </p14:section>
        <p14:section name="Upcoming" id="{993BA920-36CF-42CA-9923-23CD9ADB484D}">
          <p14:sldIdLst>
            <p14:sldId id="304"/>
            <p14:sldId id="299"/>
            <p14:sldId id="267"/>
            <p14:sldId id="270"/>
            <p14:sldId id="300"/>
            <p14:sldId id="26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aty Patrick" initials="KP" lastIdx="3" clrIdx="0">
    <p:extLst>
      <p:ext uri="{19B8F6BF-5375-455C-9EA6-DF929625EA0E}">
        <p15:presenceInfo xmlns:p15="http://schemas.microsoft.com/office/powerpoint/2012/main" userId="S-1-5-21-1768512847-2728538924-524159694-100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ED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533" autoAdjust="0"/>
    <p:restoredTop sz="82165" autoAdjust="0"/>
  </p:normalViewPr>
  <p:slideViewPr>
    <p:cSldViewPr snapToGrid="0">
      <p:cViewPr varScale="1">
        <p:scale>
          <a:sx n="75" d="100"/>
          <a:sy n="75" d="100"/>
        </p:scale>
        <p:origin x="90" y="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31EDF3-0F61-1043-A3DE-E612D38EBC09}" type="datetimeFigureOut">
              <a:rPr lang="en-US" smtClean="0"/>
              <a:t>10/4/2022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6732C8-8452-4F49-87AC-D4571BF43C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668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6732C8-8452-4F49-87AC-D4571BF43C1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6246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6732C8-8452-4F49-87AC-D4571BF43C1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393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6732C8-8452-4F49-87AC-D4571BF43C1F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0078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Needs IRC screenshot, but is this a better approach?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6732C8-8452-4F49-87AC-D4571BF43C1F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8280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Insert current status and/or screenshot(s) and/or demo here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6732C8-8452-4F49-87AC-D4571BF43C1F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94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>
                <a:solidFill>
                  <a:srgbClr val="1D1C1D"/>
                </a:solidFill>
                <a:effectLst/>
                <a:latin typeface="Slack-Lato"/>
              </a:rPr>
              <a:t>Return Completed Census Notice – Do we need to provide a way for teachers to securely upload completed Census Notice pdfs? Potentially upload via </a:t>
            </a:r>
            <a:r>
              <a:rPr lang="en-US" b="0" i="0" dirty="0" err="1">
                <a:solidFill>
                  <a:srgbClr val="1D1C1D"/>
                </a:solidFill>
                <a:effectLst/>
                <a:latin typeface="Slack-Lato"/>
              </a:rPr>
              <a:t>WebOrder</a:t>
            </a:r>
            <a:r>
              <a:rPr lang="en-US" b="0" i="0" dirty="0">
                <a:solidFill>
                  <a:srgbClr val="1D1C1D"/>
                </a:solidFill>
                <a:effectLst/>
                <a:latin typeface="Slack-Lato"/>
              </a:rPr>
              <a:t>? Note: email is not secure!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>
                <a:solidFill>
                  <a:srgbClr val="1D1C1D"/>
                </a:solidFill>
                <a:effectLst/>
                <a:latin typeface="Slack-Lato"/>
              </a:rPr>
              <a:t>Census Notice – Does this need to be an editable PDF?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6732C8-8452-4F49-87AC-D4571BF43C1F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9582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6732C8-8452-4F49-87AC-D4571BF43C1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7606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KLAS / NDBEDP – National Deaf-Blind Equipment Distribution Program (</a:t>
            </a:r>
            <a:r>
              <a:rPr lang="en-US" dirty="0" err="1"/>
              <a:t>iCanConnect</a:t>
            </a:r>
            <a:r>
              <a:rPr lang="en-US" dirty="0"/>
              <a:t>) - A map with 32 states marked green to show that they use KLAS.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6732C8-8452-4F49-87AC-D4571BF43C1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0268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Current IRC KLAS Installations</a:t>
            </a:r>
          </a:p>
          <a:p>
            <a:r>
              <a:rPr lang="en-US" dirty="0"/>
              <a:t>Self-hosted: New York, Virginia, South Dakota, Colorado, New Mexico</a:t>
            </a:r>
          </a:p>
          <a:p>
            <a:r>
              <a:rPr lang="en-US" dirty="0"/>
              <a:t>Keystone Hosted: Maryland, West Virginia, Tennessee, Louisiana, Nebraska, Kansas, Oklahoma, Texas, Arizona, Oregon, California, Oakland County (MI)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6732C8-8452-4F49-87AC-D4571BF43C1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4501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6732C8-8452-4F49-87AC-D4571BF43C1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8020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Since KLAS UC 2021 – for preview updates, please review the conference New Features presentation: https://</a:t>
            </a:r>
            <a:r>
              <a:rPr lang="en-US" dirty="0" err="1"/>
              <a:t>klasusers.com</a:t>
            </a:r>
            <a:r>
              <a:rPr lang="en-US" dirty="0"/>
              <a:t>/knowledge-base/2021-klas-users-conference-presentations-handouts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6732C8-8452-4F49-87AC-D4571BF43C1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9051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6732C8-8452-4F49-87AC-D4571BF43C1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9051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6732C8-8452-4F49-87AC-D4571BF43C1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024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6732C8-8452-4F49-87AC-D4571BF43C1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8866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Light Them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E04EF4D-C249-4ADC-99CD-E20CCB367B07}"/>
              </a:ext>
            </a:extLst>
          </p:cNvPr>
          <p:cNvSpPr/>
          <p:nvPr userDrawn="1"/>
        </p:nvSpPr>
        <p:spPr>
          <a:xfrm>
            <a:off x="723014" y="1020726"/>
            <a:ext cx="6741042" cy="4215809"/>
          </a:xfrm>
          <a:prstGeom prst="rect">
            <a:avLst/>
          </a:prstGeom>
          <a:solidFill>
            <a:schemeClr val="bg1"/>
          </a:solidFill>
          <a:ln w="571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175F3F4-8119-47F3-9496-20D1AD8944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3014" y="1020726"/>
            <a:ext cx="6741042" cy="3359888"/>
          </a:xfrm>
          <a:prstGeom prst="rect">
            <a:avLst/>
          </a:prstGeom>
          <a:noFill/>
        </p:spPr>
        <p:txBody>
          <a:bodyPr anchor="ctr" anchorCtr="0"/>
          <a:lstStyle>
            <a:lvl1pPr algn="ctr">
              <a:defRPr sz="6000">
                <a:solidFill>
                  <a:schemeClr val="accent2"/>
                </a:solidFill>
                <a:latin typeface="Bahnschrift SemiBold" panose="020B05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EE777B3D-E893-4910-BF8B-87F28D98D2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3014" y="4359349"/>
            <a:ext cx="6741042" cy="877186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chemeClr val="tx1"/>
                </a:solidFill>
                <a:latin typeface="Bahnschrift SemiCondensed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0138137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DAF81A92-F6EB-466A-99A1-757B96DB4502}"/>
              </a:ext>
            </a:extLst>
          </p:cNvPr>
          <p:cNvSpPr/>
          <p:nvPr userDrawn="1"/>
        </p:nvSpPr>
        <p:spPr>
          <a:xfrm>
            <a:off x="8879305" y="0"/>
            <a:ext cx="3312695" cy="68580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545B00B-48F0-4D93-B5D8-4358671FA0AE}"/>
              </a:ext>
            </a:extLst>
          </p:cNvPr>
          <p:cNvGrpSpPr/>
          <p:nvPr userDrawn="1"/>
        </p:nvGrpSpPr>
        <p:grpSpPr>
          <a:xfrm>
            <a:off x="6641435" y="1027983"/>
            <a:ext cx="4426721" cy="5198857"/>
            <a:chOff x="6641435" y="1027983"/>
            <a:chExt cx="4426721" cy="5198857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269CBF1-173D-4760-A513-580456D4F7C3}"/>
                </a:ext>
              </a:extLst>
            </p:cNvPr>
            <p:cNvSpPr/>
            <p:nvPr userDrawn="1"/>
          </p:nvSpPr>
          <p:spPr>
            <a:xfrm rot="5400000">
              <a:off x="6504947" y="1663632"/>
              <a:ext cx="5198857" cy="392756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E81A7784-76B5-42CB-B76A-CB2419A4CD28}"/>
                </a:ext>
              </a:extLst>
            </p:cNvPr>
            <p:cNvSpPr/>
            <p:nvPr userDrawn="1"/>
          </p:nvSpPr>
          <p:spPr>
            <a:xfrm rot="16200000">
              <a:off x="6718103" y="2232403"/>
              <a:ext cx="361939" cy="515275"/>
            </a:xfrm>
            <a:prstGeom prst="triangl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B73B77F-4672-4C19-A2EA-4CC8B822FD01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395056" y="532015"/>
            <a:ext cx="6503122" cy="5694824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chemeClr val="tx1"/>
                </a:solidFill>
              </a:defRPr>
            </a:lvl1pPr>
            <a:lvl2pPr>
              <a:defRPr sz="3200">
                <a:solidFill>
                  <a:schemeClr val="tx1"/>
                </a:solidFill>
              </a:defRPr>
            </a:lvl2pPr>
            <a:lvl3pPr>
              <a:defRPr sz="2800">
                <a:solidFill>
                  <a:schemeClr val="tx1"/>
                </a:solidFill>
              </a:defRPr>
            </a:lvl3pPr>
            <a:lvl4pPr>
              <a:defRPr sz="2800">
                <a:solidFill>
                  <a:schemeClr val="tx1"/>
                </a:solidFill>
              </a:defRPr>
            </a:lvl4pPr>
            <a:lvl5pPr>
              <a:defRPr sz="28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4D81952-77EA-48F2-958D-51BCF42AAFB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7643415" y="164776"/>
            <a:ext cx="1746604" cy="710158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1C5C0DD-4ECE-449E-AA66-815453A44D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426239" y="532015"/>
            <a:ext cx="3927561" cy="54002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1886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D9F3D07D-C54B-4173-9A7B-B16FA995E66D}"/>
              </a:ext>
            </a:extLst>
          </p:cNvPr>
          <p:cNvGrpSpPr/>
          <p:nvPr userDrawn="1"/>
        </p:nvGrpSpPr>
        <p:grpSpPr>
          <a:xfrm>
            <a:off x="0" y="0"/>
            <a:ext cx="4705004" cy="6858000"/>
            <a:chOff x="0" y="0"/>
            <a:chExt cx="4705004" cy="6858000"/>
          </a:xfrm>
          <a:solidFill>
            <a:schemeClr val="bg2"/>
          </a:solidFill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8CBC9A6-6C5D-496C-975B-E7595511874A}"/>
                </a:ext>
              </a:extLst>
            </p:cNvPr>
            <p:cNvSpPr/>
            <p:nvPr userDrawn="1"/>
          </p:nvSpPr>
          <p:spPr>
            <a:xfrm>
              <a:off x="0" y="0"/>
              <a:ext cx="4156364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C7E1E6B8-EEB1-429A-85EB-0C42ED64A284}"/>
                </a:ext>
              </a:extLst>
            </p:cNvPr>
            <p:cNvSpPr/>
            <p:nvPr userDrawn="1"/>
          </p:nvSpPr>
          <p:spPr>
            <a:xfrm rot="5400000">
              <a:off x="4167936" y="703324"/>
              <a:ext cx="525494" cy="548642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1D08A2-4124-49FA-B783-A167F57F9037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133003" y="150472"/>
            <a:ext cx="3890357" cy="823912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Bahnschrift SemiBold" panose="020B05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7D133F21-8B39-4290-8E26-FAC7B419EA19}"/>
              </a:ext>
            </a:extLst>
          </p:cNvPr>
          <p:cNvSpPr>
            <a:spLocks noGrp="1"/>
          </p:cNvSpPr>
          <p:nvPr userDrawn="1">
            <p:ph idx="11"/>
          </p:nvPr>
        </p:nvSpPr>
        <p:spPr>
          <a:xfrm>
            <a:off x="133003" y="974384"/>
            <a:ext cx="3890357" cy="5518491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chemeClr val="tx1"/>
                </a:solidFill>
              </a:defRPr>
            </a:lvl1pPr>
            <a:lvl2pPr>
              <a:defRPr sz="3200">
                <a:solidFill>
                  <a:schemeClr val="tx1"/>
                </a:solidFill>
              </a:defRPr>
            </a:lvl2pPr>
            <a:lvl3pPr>
              <a:defRPr sz="2800">
                <a:solidFill>
                  <a:schemeClr val="tx1"/>
                </a:solidFill>
              </a:defRPr>
            </a:lvl3pPr>
            <a:lvl4pPr>
              <a:defRPr sz="2800">
                <a:solidFill>
                  <a:schemeClr val="tx1"/>
                </a:solidFill>
              </a:defRPr>
            </a:lvl4pPr>
            <a:lvl5pPr>
              <a:defRPr sz="28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6D5452AB-26B8-43D1-BA69-7E989B70236F}"/>
              </a:ext>
            </a:extLst>
          </p:cNvPr>
          <p:cNvSpPr>
            <a:spLocks noGrp="1"/>
          </p:cNvSpPr>
          <p:nvPr userDrawn="1">
            <p:ph idx="10"/>
          </p:nvPr>
        </p:nvSpPr>
        <p:spPr>
          <a:xfrm>
            <a:off x="4469476" y="974384"/>
            <a:ext cx="7399713" cy="5518491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chemeClr val="tx1"/>
                </a:solidFill>
              </a:defRPr>
            </a:lvl1pPr>
            <a:lvl2pPr>
              <a:defRPr sz="3200">
                <a:solidFill>
                  <a:schemeClr val="tx1"/>
                </a:solidFill>
              </a:defRPr>
            </a:lvl2pPr>
            <a:lvl3pPr>
              <a:defRPr sz="2800">
                <a:solidFill>
                  <a:schemeClr val="tx1"/>
                </a:solidFill>
              </a:defRPr>
            </a:lvl3pPr>
            <a:lvl4pPr>
              <a:defRPr sz="2800">
                <a:solidFill>
                  <a:schemeClr val="tx1"/>
                </a:solidFill>
              </a:defRPr>
            </a:lvl4pPr>
            <a:lvl5pPr>
              <a:defRPr sz="28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772D365A-BEA7-43B0-9941-ECA06D117814}"/>
              </a:ext>
            </a:extLst>
          </p:cNvPr>
          <p:cNvSpPr>
            <a:spLocks noGrp="1"/>
          </p:cNvSpPr>
          <p:nvPr userDrawn="1">
            <p:ph type="body" idx="12"/>
          </p:nvPr>
        </p:nvSpPr>
        <p:spPr>
          <a:xfrm>
            <a:off x="4469476" y="150472"/>
            <a:ext cx="7399713" cy="823912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Bahnschrift SemiBold" panose="020B05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450534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&amp;A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B45A11C-51A8-444A-9FD2-0784BA7F13C9}"/>
              </a:ext>
            </a:extLst>
          </p:cNvPr>
          <p:cNvSpPr/>
          <p:nvPr userDrawn="1"/>
        </p:nvSpPr>
        <p:spPr>
          <a:xfrm>
            <a:off x="0" y="4984955"/>
            <a:ext cx="2757948" cy="1873045"/>
          </a:xfrm>
          <a:prstGeom prst="rect">
            <a:avLst/>
          </a:prstGeom>
          <a:solidFill>
            <a:srgbClr val="EDED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5811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- 1 Per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06F239A1-C016-4439-BAFB-5982A2E94E37}"/>
              </a:ext>
            </a:extLst>
          </p:cNvPr>
          <p:cNvGrpSpPr/>
          <p:nvPr userDrawn="1"/>
        </p:nvGrpSpPr>
        <p:grpSpPr>
          <a:xfrm>
            <a:off x="665748" y="729916"/>
            <a:ext cx="10844464" cy="4432594"/>
            <a:chOff x="673768" y="609600"/>
            <a:chExt cx="10844464" cy="4432594"/>
          </a:xfrm>
          <a:solidFill>
            <a:schemeClr val="accent3"/>
          </a:solidFill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D8F498A-A2ED-46F0-A6E4-7F8E27872632}"/>
                </a:ext>
              </a:extLst>
            </p:cNvPr>
            <p:cNvSpPr/>
            <p:nvPr userDrawn="1"/>
          </p:nvSpPr>
          <p:spPr>
            <a:xfrm>
              <a:off x="673768" y="609600"/>
              <a:ext cx="10844464" cy="376989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DB2E4AD4-5AD1-497E-87B8-DB3896DA9245}"/>
                </a:ext>
              </a:extLst>
            </p:cNvPr>
            <p:cNvSpPr/>
            <p:nvPr userDrawn="1"/>
          </p:nvSpPr>
          <p:spPr>
            <a:xfrm rot="10800000">
              <a:off x="1876485" y="4281232"/>
              <a:ext cx="666187" cy="760962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CEA52EE7-D47F-4731-95ED-D780412C86DC}"/>
              </a:ext>
            </a:extLst>
          </p:cNvPr>
          <p:cNvGrpSpPr/>
          <p:nvPr userDrawn="1"/>
        </p:nvGrpSpPr>
        <p:grpSpPr>
          <a:xfrm>
            <a:off x="673768" y="673768"/>
            <a:ext cx="10844464" cy="4352384"/>
            <a:chOff x="673768" y="689810"/>
            <a:chExt cx="10844464" cy="4352384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B8069A2-DD3A-4408-A245-4D540A84E95C}"/>
                </a:ext>
              </a:extLst>
            </p:cNvPr>
            <p:cNvSpPr/>
            <p:nvPr userDrawn="1"/>
          </p:nvSpPr>
          <p:spPr>
            <a:xfrm>
              <a:off x="673768" y="689810"/>
              <a:ext cx="10844464" cy="37698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Isosceles Triangle 9">
              <a:extLst>
                <a:ext uri="{FF2B5EF4-FFF2-40B4-BE49-F238E27FC236}">
                  <a16:creationId xmlns:a16="http://schemas.microsoft.com/office/drawing/2014/main" id="{0A8C6172-FE25-48B5-A079-4FA646669341}"/>
                </a:ext>
              </a:extLst>
            </p:cNvPr>
            <p:cNvSpPr/>
            <p:nvPr userDrawn="1"/>
          </p:nvSpPr>
          <p:spPr>
            <a:xfrm rot="10800000">
              <a:off x="1948678" y="4417590"/>
              <a:ext cx="498764" cy="624604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45B22C48-A933-4B18-9979-0ABC72E04071}"/>
              </a:ext>
            </a:extLst>
          </p:cNvPr>
          <p:cNvSpPr/>
          <p:nvPr userDrawn="1"/>
        </p:nvSpPr>
        <p:spPr>
          <a:xfrm>
            <a:off x="8211303" y="3427188"/>
            <a:ext cx="3026191" cy="302588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F526E64-2FCB-45D1-92FE-EABE06A830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80514"/>
            <a:ext cx="10515600" cy="1430424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>
              <a:defRPr sz="5400">
                <a:solidFill>
                  <a:schemeClr val="accent2"/>
                </a:solidFill>
                <a:latin typeface="Bahnschrift SemiBold" panose="020B0502040204020203" pitchFamily="34" charset="0"/>
              </a:defRPr>
            </a:lvl1pPr>
          </a:lstStyle>
          <a:p>
            <a:r>
              <a:rPr lang="en-US" dirty="0"/>
              <a:t>Click to add Speaker Name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4A4496B9-0B9F-4DA7-B3BD-936655A2547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200" y="2310938"/>
            <a:ext cx="7224713" cy="1823871"/>
          </a:xfrm>
          <a:prstGeom prst="rect">
            <a:avLst/>
          </a:prstGeom>
          <a:noFill/>
        </p:spPr>
        <p:txBody>
          <a:bodyPr anchor="ctr" anchorCtr="0">
            <a:normAutofit/>
          </a:bodyPr>
          <a:lstStyle>
            <a:lvl1pPr marL="0" indent="0" algn="ctr">
              <a:buNone/>
              <a:defRPr sz="3600">
                <a:solidFill>
                  <a:schemeClr val="tx1"/>
                </a:solidFill>
                <a:latin typeface="Bahnschrift SemiCondensed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title and organization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F3A89FF-285D-45C2-B172-80C921FC1D8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140492" y="3303871"/>
            <a:ext cx="2943225" cy="302588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9480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- 2 per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34A3B0C6-70B4-4A78-ABBE-DB8CDA348781}"/>
              </a:ext>
            </a:extLst>
          </p:cNvPr>
          <p:cNvSpPr/>
          <p:nvPr userDrawn="1"/>
        </p:nvSpPr>
        <p:spPr>
          <a:xfrm>
            <a:off x="7394785" y="673768"/>
            <a:ext cx="4265197" cy="57811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3A60193-A9B4-4411-B6DC-0DCF2BE79BE2}"/>
              </a:ext>
            </a:extLst>
          </p:cNvPr>
          <p:cNvSpPr/>
          <p:nvPr userDrawn="1"/>
        </p:nvSpPr>
        <p:spPr>
          <a:xfrm>
            <a:off x="5558589" y="3599841"/>
            <a:ext cx="3039825" cy="302588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80F7C4D-9031-480B-9FB3-A141733E62D1}"/>
              </a:ext>
            </a:extLst>
          </p:cNvPr>
          <p:cNvSpPr/>
          <p:nvPr userDrawn="1"/>
        </p:nvSpPr>
        <p:spPr>
          <a:xfrm>
            <a:off x="515625" y="673768"/>
            <a:ext cx="4265197" cy="57811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F526E64-2FCB-45D1-92FE-EABE06A830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2016" y="880514"/>
            <a:ext cx="3141778" cy="2366735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4400">
                <a:solidFill>
                  <a:schemeClr val="accent2"/>
                </a:solidFill>
                <a:latin typeface="Bahnschrift SemiBold" panose="020B0502040204020203" pitchFamily="34" charset="0"/>
              </a:defRPr>
            </a:lvl1pPr>
          </a:lstStyle>
          <a:p>
            <a:r>
              <a:rPr lang="en-US" dirty="0"/>
              <a:t>Speaker 1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4A4496B9-0B9F-4DA7-B3BD-936655A254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2016" y="3501885"/>
            <a:ext cx="4248806" cy="2049912"/>
          </a:xfrm>
          <a:prstGeom prst="rect">
            <a:avLst/>
          </a:prstGeom>
          <a:noFill/>
        </p:spPr>
        <p:txBody>
          <a:bodyPr anchor="ctr" anchorCtr="0">
            <a:normAutofit/>
          </a:bodyPr>
          <a:lstStyle>
            <a:lvl1pPr marL="0" indent="0" algn="ctr">
              <a:buNone/>
              <a:defRPr sz="3600">
                <a:solidFill>
                  <a:schemeClr val="tx1"/>
                </a:solidFill>
                <a:latin typeface="Bahnschrift SemiCondensed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F4143603-8C60-4675-8E4B-E81E17F7F6D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738120" y="3429000"/>
            <a:ext cx="2943225" cy="302588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5548061-6C29-42A3-A2E7-BEF2E12F9FB9}"/>
              </a:ext>
            </a:extLst>
          </p:cNvPr>
          <p:cNvSpPr/>
          <p:nvPr userDrawn="1"/>
        </p:nvSpPr>
        <p:spPr>
          <a:xfrm>
            <a:off x="3792137" y="391431"/>
            <a:ext cx="3039825" cy="302588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F3A89FF-285D-45C2-B172-80C921FC1D8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673793" y="232273"/>
            <a:ext cx="2943225" cy="302588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32EED7C0-1153-4FC1-AFE5-4D76A283156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94575" y="881063"/>
            <a:ext cx="4265613" cy="2366962"/>
          </a:xfrm>
          <a:prstGeom prst="rect">
            <a:avLst/>
          </a:prstGeom>
        </p:spPr>
        <p:txBody>
          <a:bodyPr anchor="ctr"/>
          <a:lstStyle>
            <a:lvl1pPr marL="0" indent="0" algn="r">
              <a:spcBef>
                <a:spcPts val="0"/>
              </a:spcBef>
              <a:buNone/>
              <a:defRPr sz="4400">
                <a:solidFill>
                  <a:schemeClr val="accent2"/>
                </a:solidFill>
                <a:latin typeface="Bahnschrift SemiBold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Speaker 2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3577AD80-8E12-422F-8EC1-41C16EC0CB3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682038" y="3501885"/>
            <a:ext cx="2994025" cy="2049603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3600">
                <a:latin typeface="Bahnschrift SemiCondensed" panose="020B0502040204020203" pitchFamily="34" charset="0"/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5963751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- 3 person pane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AC980410-A7F4-466B-8C99-6CA859118559}"/>
              </a:ext>
            </a:extLst>
          </p:cNvPr>
          <p:cNvGrpSpPr/>
          <p:nvPr userDrawn="1"/>
        </p:nvGrpSpPr>
        <p:grpSpPr>
          <a:xfrm>
            <a:off x="665748" y="729916"/>
            <a:ext cx="10844464" cy="4432594"/>
            <a:chOff x="673768" y="609600"/>
            <a:chExt cx="10844464" cy="4432594"/>
          </a:xfrm>
          <a:solidFill>
            <a:schemeClr val="accent3"/>
          </a:solidFill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13519DE-5CA7-4111-BD59-EE543BC90A50}"/>
                </a:ext>
              </a:extLst>
            </p:cNvPr>
            <p:cNvSpPr/>
            <p:nvPr userDrawn="1"/>
          </p:nvSpPr>
          <p:spPr>
            <a:xfrm>
              <a:off x="673768" y="609600"/>
              <a:ext cx="10844464" cy="376989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F1649403-BE6B-469C-BDF3-F89C24F4269D}"/>
                </a:ext>
              </a:extLst>
            </p:cNvPr>
            <p:cNvSpPr/>
            <p:nvPr userDrawn="1"/>
          </p:nvSpPr>
          <p:spPr>
            <a:xfrm rot="10800000">
              <a:off x="1876485" y="4281232"/>
              <a:ext cx="666187" cy="760962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3CAB1A5A-60CF-49C8-BD24-B3271A4C3B16}"/>
              </a:ext>
            </a:extLst>
          </p:cNvPr>
          <p:cNvGrpSpPr/>
          <p:nvPr userDrawn="1"/>
        </p:nvGrpSpPr>
        <p:grpSpPr>
          <a:xfrm>
            <a:off x="673768" y="673768"/>
            <a:ext cx="10844464" cy="4352384"/>
            <a:chOff x="673768" y="689810"/>
            <a:chExt cx="10844464" cy="4352384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DE36F68-A3EC-49B5-93C2-3755E5F0ABE7}"/>
                </a:ext>
              </a:extLst>
            </p:cNvPr>
            <p:cNvSpPr/>
            <p:nvPr userDrawn="1"/>
          </p:nvSpPr>
          <p:spPr>
            <a:xfrm>
              <a:off x="673768" y="689810"/>
              <a:ext cx="10844464" cy="376989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Isosceles Triangle 11">
              <a:extLst>
                <a:ext uri="{FF2B5EF4-FFF2-40B4-BE49-F238E27FC236}">
                  <a16:creationId xmlns:a16="http://schemas.microsoft.com/office/drawing/2014/main" id="{4FD52B2D-8293-4C9D-B6BC-D5AED4015872}"/>
                </a:ext>
              </a:extLst>
            </p:cNvPr>
            <p:cNvSpPr/>
            <p:nvPr userDrawn="1"/>
          </p:nvSpPr>
          <p:spPr>
            <a:xfrm rot="10800000">
              <a:off x="1948678" y="4417590"/>
              <a:ext cx="498764" cy="624604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38B4B222-08E7-48C2-B8D3-C59DE0F408D2}"/>
              </a:ext>
            </a:extLst>
          </p:cNvPr>
          <p:cNvSpPr/>
          <p:nvPr userDrawn="1"/>
        </p:nvSpPr>
        <p:spPr>
          <a:xfrm>
            <a:off x="1461305" y="3576106"/>
            <a:ext cx="3026191" cy="302588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F4DFC87-ACA9-4930-A1CB-9E3926303588}"/>
              </a:ext>
            </a:extLst>
          </p:cNvPr>
          <p:cNvSpPr/>
          <p:nvPr userDrawn="1"/>
        </p:nvSpPr>
        <p:spPr>
          <a:xfrm>
            <a:off x="4867267" y="3555524"/>
            <a:ext cx="3026191" cy="302588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1B1218A-56A6-4382-986D-6FFCECC09BD4}"/>
              </a:ext>
            </a:extLst>
          </p:cNvPr>
          <p:cNvSpPr/>
          <p:nvPr userDrawn="1"/>
        </p:nvSpPr>
        <p:spPr>
          <a:xfrm>
            <a:off x="8339639" y="3555524"/>
            <a:ext cx="3026191" cy="302588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F526E64-2FCB-45D1-92FE-EABE06A830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80514"/>
            <a:ext cx="10515600" cy="2411326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l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None/>
              <a:defRPr sz="4800">
                <a:solidFill>
                  <a:schemeClr val="accent2"/>
                </a:solidFill>
                <a:latin typeface="Bahnschrift SemiBold" panose="020B0502040204020203" pitchFamily="34" charset="0"/>
              </a:defRPr>
            </a:lvl1pPr>
          </a:lstStyle>
          <a:p>
            <a:r>
              <a:rPr lang="en-US" dirty="0"/>
              <a:t>Speaker One</a:t>
            </a:r>
            <a:br>
              <a:rPr lang="en-US" dirty="0"/>
            </a:br>
            <a:r>
              <a:rPr lang="en-US" dirty="0"/>
              <a:t>Speaker Two</a:t>
            </a:r>
            <a:br>
              <a:rPr lang="en-US" dirty="0"/>
            </a:br>
            <a:r>
              <a:rPr lang="en-US" dirty="0"/>
              <a:t>Speaker Three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F3A89FF-285D-45C2-B172-80C921FC1D8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195917" y="3429000"/>
            <a:ext cx="2943225" cy="302588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191F6728-3FE7-4F97-8749-2BD1CAB5B14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758385" y="3429000"/>
            <a:ext cx="2943225" cy="302588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2E32887D-CD6A-468A-8D95-2E680C67BFE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352937" y="3429000"/>
            <a:ext cx="2943225" cy="302588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9360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- Panel 4+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38E85649-6E37-4428-94E4-EAFA16D1E3C1}"/>
              </a:ext>
            </a:extLst>
          </p:cNvPr>
          <p:cNvGrpSpPr/>
          <p:nvPr userDrawn="1"/>
        </p:nvGrpSpPr>
        <p:grpSpPr>
          <a:xfrm>
            <a:off x="673768" y="659102"/>
            <a:ext cx="10844464" cy="5448984"/>
            <a:chOff x="673768" y="689810"/>
            <a:chExt cx="10844464" cy="5448984"/>
          </a:xfrm>
          <a:solidFill>
            <a:schemeClr val="accent4"/>
          </a:solidFill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72E1888-D1C4-423E-A9DF-B9684ECFF0D0}"/>
                </a:ext>
              </a:extLst>
            </p:cNvPr>
            <p:cNvSpPr/>
            <p:nvPr userDrawn="1"/>
          </p:nvSpPr>
          <p:spPr>
            <a:xfrm>
              <a:off x="673768" y="689810"/>
              <a:ext cx="10844464" cy="492355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C8A9DF5A-9879-48C9-BC6A-0230389CD9F5}"/>
                </a:ext>
              </a:extLst>
            </p:cNvPr>
            <p:cNvSpPr/>
            <p:nvPr userDrawn="1"/>
          </p:nvSpPr>
          <p:spPr>
            <a:xfrm rot="10800000">
              <a:off x="1927059" y="5514190"/>
              <a:ext cx="498764" cy="624604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1AE7ED9-68BC-4629-B831-E2367EBBA880}"/>
              </a:ext>
            </a:extLst>
          </p:cNvPr>
          <p:cNvGrpSpPr/>
          <p:nvPr userDrawn="1"/>
        </p:nvGrpSpPr>
        <p:grpSpPr>
          <a:xfrm>
            <a:off x="673768" y="659103"/>
            <a:ext cx="10844464" cy="5262264"/>
            <a:chOff x="673768" y="700068"/>
            <a:chExt cx="10844464" cy="5262264"/>
          </a:xfrm>
          <a:solidFill>
            <a:schemeClr val="accent4"/>
          </a:solidFill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8F99531-49CF-42C7-B2A9-CBBA71C9BB28}"/>
                </a:ext>
              </a:extLst>
            </p:cNvPr>
            <p:cNvSpPr/>
            <p:nvPr userDrawn="1"/>
          </p:nvSpPr>
          <p:spPr>
            <a:xfrm>
              <a:off x="673768" y="700068"/>
              <a:ext cx="10844464" cy="48404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72B5524A-7144-4CCD-82AB-630054D5766E}"/>
                </a:ext>
              </a:extLst>
            </p:cNvPr>
            <p:cNvSpPr/>
            <p:nvPr userDrawn="1"/>
          </p:nvSpPr>
          <p:spPr>
            <a:xfrm rot="10800000">
              <a:off x="1927059" y="5337728"/>
              <a:ext cx="498764" cy="624604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Title 1">
            <a:extLst>
              <a:ext uri="{FF2B5EF4-FFF2-40B4-BE49-F238E27FC236}">
                <a16:creationId xmlns:a16="http://schemas.microsoft.com/office/drawing/2014/main" id="{22F93627-3781-4D01-904D-F486AAAB53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80514"/>
            <a:ext cx="10515600" cy="4416248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l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None/>
              <a:defRPr sz="4800">
                <a:solidFill>
                  <a:schemeClr val="accent2"/>
                </a:solidFill>
                <a:latin typeface="Bahnschrift SemiBold" panose="020B0502040204020203" pitchFamily="34" charset="0"/>
              </a:defRPr>
            </a:lvl1pPr>
          </a:lstStyle>
          <a:p>
            <a:r>
              <a:rPr lang="en-US" dirty="0"/>
              <a:t>Speaker One</a:t>
            </a:r>
            <a:br>
              <a:rPr lang="en-US" dirty="0"/>
            </a:br>
            <a:r>
              <a:rPr lang="en-US" dirty="0"/>
              <a:t>Speaker Two</a:t>
            </a:r>
            <a:br>
              <a:rPr lang="en-US" dirty="0"/>
            </a:br>
            <a:r>
              <a:rPr lang="en-US" dirty="0"/>
              <a:t>Speaker Three</a:t>
            </a:r>
            <a:br>
              <a:rPr lang="en-US" dirty="0"/>
            </a:br>
            <a:r>
              <a:rPr lang="en-US" dirty="0"/>
              <a:t>Speaker Four</a:t>
            </a:r>
          </a:p>
        </p:txBody>
      </p:sp>
    </p:spTree>
    <p:extLst>
      <p:ext uri="{BB962C8B-B14F-4D97-AF65-F5344CB8AC3E}">
        <p14:creationId xmlns:p14="http://schemas.microsoft.com/office/powerpoint/2010/main" val="32379233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0EAA5A7-CA36-47CB-8521-B680F62D3D19}"/>
              </a:ext>
            </a:extLst>
          </p:cNvPr>
          <p:cNvSpPr/>
          <p:nvPr userDrawn="1"/>
        </p:nvSpPr>
        <p:spPr>
          <a:xfrm>
            <a:off x="3757353" y="2593571"/>
            <a:ext cx="7896318" cy="3674709"/>
          </a:xfrm>
          <a:prstGeom prst="rect">
            <a:avLst/>
          </a:prstGeom>
          <a:solidFill>
            <a:schemeClr val="bg1"/>
          </a:solidFill>
          <a:ln w="571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FCD6912-EBD5-44A6-B41B-28B06BA4CC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57353" y="2593571"/>
            <a:ext cx="7896318" cy="2818787"/>
          </a:xfrm>
          <a:prstGeom prst="rect">
            <a:avLst/>
          </a:prstGeom>
          <a:noFill/>
        </p:spPr>
        <p:txBody>
          <a:bodyPr anchor="ctr" anchorCtr="0"/>
          <a:lstStyle>
            <a:lvl1pPr algn="ctr">
              <a:defRPr sz="6000">
                <a:solidFill>
                  <a:schemeClr val="accent2"/>
                </a:solidFill>
                <a:latin typeface="Bahnschrift SemiBold" panose="020B05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6E773DD1-F388-4F1A-A820-1513216C58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57353" y="5391094"/>
            <a:ext cx="7896318" cy="877186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chemeClr val="tx1"/>
                </a:solidFill>
                <a:latin typeface="Bahnschrift SemiCondensed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9030743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761481F-15D9-4119-9813-4A58E770F2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273"/>
          <a:stretch/>
        </p:blipFill>
        <p:spPr>
          <a:xfrm>
            <a:off x="0" y="0"/>
            <a:ext cx="4355869" cy="6858000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6CE67D4-239F-4671-9E81-8D0D0E31F0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1876" y="1379913"/>
            <a:ext cx="7331826" cy="5203766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chemeClr val="tx1"/>
                </a:solidFill>
              </a:defRPr>
            </a:lvl1pPr>
            <a:lvl2pPr>
              <a:defRPr sz="3200">
                <a:solidFill>
                  <a:schemeClr val="tx1"/>
                </a:solidFill>
              </a:defRPr>
            </a:lvl2pPr>
            <a:lvl3pPr>
              <a:defRPr sz="2800">
                <a:solidFill>
                  <a:schemeClr val="tx1"/>
                </a:solidFill>
              </a:defRPr>
            </a:lvl3pPr>
            <a:lvl4pPr>
              <a:defRPr sz="2800">
                <a:solidFill>
                  <a:schemeClr val="tx1"/>
                </a:solidFill>
              </a:defRPr>
            </a:lvl4pPr>
            <a:lvl5pPr>
              <a:defRPr sz="28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3CF9E7B-6D11-46B7-9271-03C77455D99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621876" y="274321"/>
            <a:ext cx="7331826" cy="1105592"/>
          </a:xfrm>
          <a:prstGeom prst="rect">
            <a:avLst/>
          </a:prstGeom>
          <a:noFill/>
        </p:spPr>
        <p:txBody>
          <a:bodyPr anchor="ctr" anchorCtr="0"/>
          <a:lstStyle>
            <a:lvl1pPr algn="ctr">
              <a:defRPr sz="6000">
                <a:solidFill>
                  <a:schemeClr val="bg2"/>
                </a:solidFill>
                <a:latin typeface="Bahnschrift SemiBold" panose="020B0502040204020203" pitchFamily="34" charset="0"/>
              </a:defRPr>
            </a:lvl1pPr>
          </a:lstStyle>
          <a:p>
            <a:r>
              <a:rPr lang="en-US" dirty="0"/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22172246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Content - da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EB9A655-DEBB-43EF-9F76-A07E88A2EF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1"/>
            <a:ext cx="12192000" cy="205105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369DF56-A5E2-449D-ABA6-BE8C0E4DA076}"/>
              </a:ext>
            </a:extLst>
          </p:cNvPr>
          <p:cNvSpPr/>
          <p:nvPr userDrawn="1"/>
        </p:nvSpPr>
        <p:spPr>
          <a:xfrm>
            <a:off x="10113817" y="0"/>
            <a:ext cx="207818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94A16BE-332C-408C-8849-36A2FC2AF9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9382" y="2071328"/>
            <a:ext cx="9725892" cy="4412598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chemeClr val="tx1"/>
                </a:solidFill>
              </a:defRPr>
            </a:lvl1pPr>
            <a:lvl2pPr>
              <a:defRPr sz="3200">
                <a:solidFill>
                  <a:schemeClr val="tx1"/>
                </a:solidFill>
              </a:defRPr>
            </a:lvl2pPr>
            <a:lvl3pPr>
              <a:defRPr sz="2800">
                <a:solidFill>
                  <a:schemeClr val="tx1"/>
                </a:solidFill>
              </a:defRPr>
            </a:lvl3pPr>
            <a:lvl4pPr>
              <a:defRPr sz="2800">
                <a:solidFill>
                  <a:schemeClr val="tx1"/>
                </a:solidFill>
              </a:defRPr>
            </a:lvl4pPr>
            <a:lvl5pPr>
              <a:defRPr sz="28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12903B-65FB-46A4-AD63-80DD615C100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964581" y="5999362"/>
            <a:ext cx="1746604" cy="710158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F6CE4B62-6B42-4411-8D58-E6EB9549F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382" y="374073"/>
            <a:ext cx="9725892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400">
                <a:solidFill>
                  <a:schemeClr val="bg1"/>
                </a:solidFill>
                <a:latin typeface="Bahnschrift SemiBold" panose="020B05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551685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B5F8FF8-89D6-49BF-A702-909B06E2429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1"/>
            <a:ext cx="12192000" cy="20510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0FB893E-498D-4448-81C2-C6819DEC4B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400">
                <a:solidFill>
                  <a:schemeClr val="bg1"/>
                </a:solidFill>
                <a:latin typeface="Bahnschrift SemiBold" panose="020B05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4A39A6-091B-482E-95D2-EAECE5E0B5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32837"/>
            <a:ext cx="10515600" cy="3944126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chemeClr val="tx1"/>
                </a:solidFill>
              </a:defRPr>
            </a:lvl1pPr>
            <a:lvl2pPr>
              <a:defRPr sz="3200">
                <a:solidFill>
                  <a:schemeClr val="tx1"/>
                </a:solidFill>
              </a:defRPr>
            </a:lvl2pPr>
            <a:lvl3pPr>
              <a:defRPr sz="2800">
                <a:solidFill>
                  <a:schemeClr val="tx1"/>
                </a:solidFill>
              </a:defRPr>
            </a:lvl3pPr>
            <a:lvl4pPr>
              <a:defRPr sz="2800">
                <a:solidFill>
                  <a:schemeClr val="tx1"/>
                </a:solidFill>
              </a:defRPr>
            </a:lvl4pPr>
            <a:lvl5pPr>
              <a:defRPr sz="28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724580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9D6B23C1-9560-4835-AD5C-DD53FBC4AAE2}"/>
              </a:ext>
            </a:extLst>
          </p:cNvPr>
          <p:cNvSpPr/>
          <p:nvPr userDrawn="1"/>
        </p:nvSpPr>
        <p:spPr>
          <a:xfrm>
            <a:off x="0" y="0"/>
            <a:ext cx="4156364" cy="6858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066ECA4-6815-4872-BEA9-75CE4EE2CF8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1"/>
            <a:ext cx="12192000" cy="205105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50FED01A-50C3-49BE-B060-D75F309320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400">
                <a:solidFill>
                  <a:schemeClr val="bg1"/>
                </a:solidFill>
                <a:latin typeface="Bahnschrift SemiBold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28F78820-77C2-4A96-93AE-4EEE073FE5F1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469476" y="2188368"/>
            <a:ext cx="7399713" cy="4304507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chemeClr val="tx1"/>
                </a:solidFill>
              </a:defRPr>
            </a:lvl1pPr>
            <a:lvl2pPr>
              <a:defRPr sz="3200">
                <a:solidFill>
                  <a:schemeClr val="tx1"/>
                </a:solidFill>
              </a:defRPr>
            </a:lvl2pPr>
            <a:lvl3pPr>
              <a:defRPr sz="2800">
                <a:solidFill>
                  <a:schemeClr val="tx1"/>
                </a:solidFill>
              </a:defRPr>
            </a:lvl3pPr>
            <a:lvl4pPr>
              <a:defRPr sz="2800">
                <a:solidFill>
                  <a:schemeClr val="tx1"/>
                </a:solidFill>
              </a:defRPr>
            </a:lvl4pPr>
            <a:lvl5pPr>
              <a:defRPr sz="28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60C2CC51-0198-4402-AF2E-CA4E464D8682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133003" y="2188368"/>
            <a:ext cx="3890357" cy="4304507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chemeClr val="tx1"/>
                </a:solidFill>
              </a:defRPr>
            </a:lvl1pPr>
            <a:lvl2pPr>
              <a:defRPr sz="3200">
                <a:solidFill>
                  <a:schemeClr val="tx1"/>
                </a:solidFill>
              </a:defRPr>
            </a:lvl2pPr>
            <a:lvl3pPr>
              <a:defRPr sz="2800">
                <a:solidFill>
                  <a:schemeClr val="tx1"/>
                </a:solidFill>
              </a:defRPr>
            </a:lvl3pPr>
            <a:lvl4pPr>
              <a:defRPr sz="2800">
                <a:solidFill>
                  <a:schemeClr val="tx1"/>
                </a:solidFill>
              </a:defRPr>
            </a:lvl4pPr>
            <a:lvl5pPr>
              <a:defRPr sz="28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661486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Inf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4EFE43F8-11E9-4A6E-A5CA-1CE30DC8F5CD}"/>
              </a:ext>
            </a:extLst>
          </p:cNvPr>
          <p:cNvGrpSpPr/>
          <p:nvPr userDrawn="1"/>
        </p:nvGrpSpPr>
        <p:grpSpPr>
          <a:xfrm>
            <a:off x="681644" y="665018"/>
            <a:ext cx="10823171" cy="6027877"/>
            <a:chOff x="681644" y="665018"/>
            <a:chExt cx="10823171" cy="6027877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17AC97F-B14E-4162-BA7A-DD43A8028684}"/>
                </a:ext>
              </a:extLst>
            </p:cNvPr>
            <p:cNvSpPr/>
            <p:nvPr userDrawn="1"/>
          </p:nvSpPr>
          <p:spPr>
            <a:xfrm>
              <a:off x="681644" y="665018"/>
              <a:ext cx="10823171" cy="54198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Isosceles Triangle 6">
              <a:extLst>
                <a:ext uri="{FF2B5EF4-FFF2-40B4-BE49-F238E27FC236}">
                  <a16:creationId xmlns:a16="http://schemas.microsoft.com/office/drawing/2014/main" id="{E7E42F7D-12E9-4C5A-B1E8-AF32A15F2C28}"/>
                </a:ext>
              </a:extLst>
            </p:cNvPr>
            <p:cNvSpPr/>
            <p:nvPr userDrawn="1"/>
          </p:nvSpPr>
          <p:spPr>
            <a:xfrm rot="10800000">
              <a:off x="9360131" y="6068291"/>
              <a:ext cx="498764" cy="624604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C404AC3-94B9-4373-BABA-2D99325E4F7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62785" y="773084"/>
            <a:ext cx="10624793" cy="5203510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chemeClr val="tx1"/>
                </a:solidFill>
              </a:defRPr>
            </a:lvl1pPr>
            <a:lvl2pPr>
              <a:defRPr sz="3200">
                <a:solidFill>
                  <a:schemeClr val="tx1"/>
                </a:solidFill>
              </a:defRPr>
            </a:lvl2pPr>
            <a:lvl3pPr>
              <a:defRPr sz="2800">
                <a:solidFill>
                  <a:schemeClr val="tx1"/>
                </a:solidFill>
              </a:defRPr>
            </a:lvl3pPr>
            <a:lvl4pPr>
              <a:defRPr sz="2800">
                <a:solidFill>
                  <a:schemeClr val="tx1"/>
                </a:solidFill>
              </a:defRPr>
            </a:lvl4pPr>
            <a:lvl5pPr>
              <a:defRPr sz="28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add “Key Takeaway” information or a large image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375021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ve Poll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AFDED809-6BC8-401E-BE28-9A70AF61472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33003" y="2430479"/>
            <a:ext cx="6425931" cy="877186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chemeClr val="accent2"/>
                </a:solidFill>
                <a:latin typeface="Bahnschrift SemiCondensed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question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854B106-394B-47CC-BAA7-9F61563B90B2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133003" y="3429000"/>
            <a:ext cx="6766561" cy="3063875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chemeClr val="tx1"/>
                </a:solidFill>
              </a:defRPr>
            </a:lvl1pPr>
            <a:lvl2pPr>
              <a:defRPr sz="3200">
                <a:solidFill>
                  <a:schemeClr val="tx1"/>
                </a:solidFill>
              </a:defRPr>
            </a:lvl2pPr>
            <a:lvl3pPr>
              <a:defRPr sz="2800">
                <a:solidFill>
                  <a:schemeClr val="tx1"/>
                </a:solidFill>
              </a:defRPr>
            </a:lvl3pPr>
            <a:lvl4pPr>
              <a:defRPr sz="2800">
                <a:solidFill>
                  <a:schemeClr val="tx1"/>
                </a:solidFill>
              </a:defRPr>
            </a:lvl4pPr>
            <a:lvl5pPr>
              <a:defRPr sz="28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add answer options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3755FE51-DE31-42B7-8FD6-BBF376FF8B9A}"/>
              </a:ext>
            </a:extLst>
          </p:cNvPr>
          <p:cNvSpPr/>
          <p:nvPr userDrawn="1"/>
        </p:nvSpPr>
        <p:spPr>
          <a:xfrm>
            <a:off x="2310938" y="1684541"/>
            <a:ext cx="498764" cy="624604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849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Header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C17D1E8-1EF8-4AEC-B560-1B1C660EFB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1"/>
            <a:ext cx="12192000" cy="205105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242C5806-325F-4C46-A815-E25E0BF595B4}"/>
              </a:ext>
            </a:extLst>
          </p:cNvPr>
          <p:cNvGrpSpPr/>
          <p:nvPr userDrawn="1"/>
        </p:nvGrpSpPr>
        <p:grpSpPr>
          <a:xfrm rot="10800000">
            <a:off x="717884" y="2416174"/>
            <a:ext cx="4426721" cy="3799052"/>
            <a:chOff x="6641435" y="1027983"/>
            <a:chExt cx="4426721" cy="5198857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4BC91B7-A1E4-42FE-9159-C4402AE12947}"/>
                </a:ext>
              </a:extLst>
            </p:cNvPr>
            <p:cNvSpPr/>
            <p:nvPr userDrawn="1"/>
          </p:nvSpPr>
          <p:spPr>
            <a:xfrm rot="5400000">
              <a:off x="6504947" y="1663632"/>
              <a:ext cx="5198857" cy="392756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Isosceles Triangle 10">
              <a:extLst>
                <a:ext uri="{FF2B5EF4-FFF2-40B4-BE49-F238E27FC236}">
                  <a16:creationId xmlns:a16="http://schemas.microsoft.com/office/drawing/2014/main" id="{D112BDFE-F5A0-427E-9577-457227B5B0DE}"/>
                </a:ext>
              </a:extLst>
            </p:cNvPr>
            <p:cNvSpPr/>
            <p:nvPr userDrawn="1"/>
          </p:nvSpPr>
          <p:spPr>
            <a:xfrm rot="16200000">
              <a:off x="6718103" y="2232403"/>
              <a:ext cx="361939" cy="515275"/>
            </a:xfrm>
            <a:prstGeom prst="triangl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1C5C0DD-4ECE-449E-AA66-815453A44D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61559" y="2232837"/>
            <a:ext cx="3927561" cy="36329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ECBA3A7-0F4E-406A-AAA0-C09F8D6031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559" y="365125"/>
            <a:ext cx="10892241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400">
                <a:solidFill>
                  <a:schemeClr val="bg1"/>
                </a:solidFill>
                <a:latin typeface="Bahnschrift SemiBold" panose="020B05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B73B77F-4672-4C19-A2EA-4CC8B822FD01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850678" y="2232837"/>
            <a:ext cx="6503122" cy="3944126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chemeClr val="tx1"/>
                </a:solidFill>
              </a:defRPr>
            </a:lvl1pPr>
            <a:lvl2pPr>
              <a:defRPr sz="3200">
                <a:solidFill>
                  <a:schemeClr val="tx1"/>
                </a:solidFill>
              </a:defRPr>
            </a:lvl2pPr>
            <a:lvl3pPr>
              <a:defRPr sz="2800">
                <a:solidFill>
                  <a:schemeClr val="tx1"/>
                </a:solidFill>
              </a:defRPr>
            </a:lvl3pPr>
            <a:lvl4pPr>
              <a:defRPr sz="2800">
                <a:solidFill>
                  <a:schemeClr val="tx1"/>
                </a:solidFill>
              </a:defRPr>
            </a:lvl4pPr>
            <a:lvl5pPr>
              <a:defRPr sz="28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319421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7663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62" r:id="rId3"/>
    <p:sldLayoutId id="2147483664" r:id="rId4"/>
    <p:sldLayoutId id="2147483650" r:id="rId5"/>
    <p:sldLayoutId id="2147483652" r:id="rId6"/>
    <p:sldLayoutId id="2147483655" r:id="rId7"/>
    <p:sldLayoutId id="2147483665" r:id="rId8"/>
    <p:sldLayoutId id="2147483657" r:id="rId9"/>
    <p:sldLayoutId id="2147483663" r:id="rId10"/>
    <p:sldLayoutId id="2147483653" r:id="rId11"/>
    <p:sldLayoutId id="2147483666" r:id="rId12"/>
    <p:sldLayoutId id="2147483658" r:id="rId13"/>
    <p:sldLayoutId id="2147483659" r:id="rId14"/>
    <p:sldLayoutId id="2147483660" r:id="rId15"/>
    <p:sldLayoutId id="2147483661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gaggle.email/join/klasusers@lists.klas.com" TargetMode="External"/><Relationship Id="rId2" Type="http://schemas.openxmlformats.org/officeDocument/2006/relationships/hyperlink" Target="https://klasusers.com/" TargetMode="External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gaggle.email/join/klasusers-irc@lists.klas.com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klasusers.com/klasnews/klas-development-advisory-committee-kdac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klasusers.com/klasnews/planning-the-2023-users-conference" TargetMode="External"/><Relationship Id="rId2" Type="http://schemas.openxmlformats.org/officeDocument/2006/relationships/hyperlink" Target="https://klasusers.com/knowledgebase/klas-miniuc2022-recordings-presentations" TargetMode="External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klasusers.com/klasnews/online-administrator-s-training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5" Type="http://schemas.openxmlformats.org/officeDocument/2006/relationships/hyperlink" Target="https://creativecommons.org/licenses/by-sa/3.0/" TargetMode="External"/><Relationship Id="rId4" Type="http://schemas.openxmlformats.org/officeDocument/2006/relationships/hyperlink" Target="https://commons.wikimedia.org/wiki/File:AmazonWebservices_Logo.svg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about.gitlab.com/security/" TargetMode="External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9.png"/><Relationship Id="rId4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klasusers.com/klasnews/the-stars-of-keystone-s-staff-george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png"/><Relationship Id="rId5" Type="http://schemas.openxmlformats.org/officeDocument/2006/relationships/image" Target="../media/image12.jpg"/><Relationship Id="rId4" Type="http://schemas.openxmlformats.org/officeDocument/2006/relationships/hyperlink" Target="https://klasusers.com/klasnews/the-stars-of-keystone-s-staff-katharina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klasusers.com/klasnews/farewell-address" TargetMode="Externa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D812C5B-79A3-471F-BE84-5D12C116F97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5400" dirty="0"/>
              <a:t>APH 2022:</a:t>
            </a:r>
            <a:br>
              <a:rPr lang="en-US" dirty="0"/>
            </a:br>
            <a:r>
              <a:rPr lang="en-US" dirty="0"/>
              <a:t> KLAS IRC / IMC Users’ Meeting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9EB2C6E5-84C5-42E7-97F0-0984F41250F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October 4, 2022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38397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DF31F0-3769-3F0B-4D98-310B6EA9F32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KLAS Users’ Community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0CC129-B29C-72CA-98EB-A832A27F8AF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5626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AA5CB1-E930-C341-A887-AE6BA8D9BA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KLAS Users’ Community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32B580-B768-1347-8C8C-D5ADF8B4BD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32837"/>
            <a:ext cx="10515600" cy="4260038"/>
          </a:xfrm>
        </p:spPr>
        <p:txBody>
          <a:bodyPr/>
          <a:lstStyle/>
          <a:p>
            <a:r>
              <a:rPr lang="en-US" dirty="0">
                <a:hlinkClick r:id="rId2"/>
              </a:rPr>
              <a:t>KLASUsers.com</a:t>
            </a:r>
            <a:endParaRPr lang="en-US" dirty="0"/>
          </a:p>
          <a:p>
            <a:pPr lvl="1"/>
            <a:r>
              <a:rPr lang="en-US" dirty="0"/>
              <a:t>Knowledge Base, Latest News, &amp; Discussion Forum</a:t>
            </a:r>
          </a:p>
          <a:p>
            <a:pPr lvl="1"/>
            <a:r>
              <a:rPr lang="en-US" dirty="0"/>
              <a:t>Tag list &amp; search functionality to aid navigation</a:t>
            </a:r>
          </a:p>
          <a:p>
            <a:r>
              <a:rPr lang="en-US" dirty="0">
                <a:hlinkClick r:id="rId3"/>
              </a:rPr>
              <a:t>KLASUsers</a:t>
            </a:r>
            <a:r>
              <a:rPr lang="en-US" dirty="0"/>
              <a:t> e-list &amp; </a:t>
            </a:r>
            <a:r>
              <a:rPr lang="en-US" dirty="0">
                <a:solidFill>
                  <a:schemeClr val="bg2"/>
                </a:solidFill>
                <a:hlinkClick r:id="rId4"/>
              </a:rPr>
              <a:t>KLAS IRC Users’ e-list</a:t>
            </a:r>
            <a:endParaRPr lang="en-US" dirty="0">
              <a:solidFill>
                <a:schemeClr val="bg2"/>
              </a:solidFill>
            </a:endParaRPr>
          </a:p>
          <a:p>
            <a:r>
              <a:rPr lang="en-US" dirty="0"/>
              <a:t>Users Group committees are recruiting:</a:t>
            </a:r>
          </a:p>
          <a:p>
            <a:pPr lvl="1"/>
            <a:r>
              <a:rPr lang="en-US" dirty="0"/>
              <a:t>KLAS Users Program Committee</a:t>
            </a:r>
          </a:p>
          <a:p>
            <a:pPr lvl="1"/>
            <a:r>
              <a:rPr lang="en-US" dirty="0"/>
              <a:t>KLAS Users Logistics Committee</a:t>
            </a:r>
          </a:p>
          <a:p>
            <a:pPr lvl="1"/>
            <a:r>
              <a:rPr lang="en-US" dirty="0"/>
              <a:t>KLAS Development Advisory Committee (KDAC)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90952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477C71-3FA8-A47D-D3EB-4D34B71868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KDAC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9B8AEF-0B37-1AF1-B4DF-5FE6E8025C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KLAS Development Advisory Committee</a:t>
            </a:r>
            <a:endParaRPr lang="en-US" dirty="0"/>
          </a:p>
          <a:p>
            <a:r>
              <a:rPr lang="en-US" dirty="0"/>
              <a:t>Serves an advisory role to Keystone on new features being developed for future releases of KLAS.</a:t>
            </a:r>
          </a:p>
          <a:p>
            <a:r>
              <a:rPr lang="en-US" dirty="0"/>
              <a:t>Meets 1x/month</a:t>
            </a:r>
          </a:p>
          <a:p>
            <a:r>
              <a:rPr lang="en-US" dirty="0"/>
              <a:t>Representatives from LBPD, IRC, &amp; Organization / School Libraries</a:t>
            </a:r>
          </a:p>
          <a:p>
            <a:r>
              <a:rPr lang="en-US" dirty="0"/>
              <a:t>2021 &amp; 2022 Surveys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18715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9A8342-A1CB-FF32-E4B9-F628AD0444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KDAC IRC Members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E3071B-47DB-CDFF-9627-0487FCF575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4587" y="2354756"/>
            <a:ext cx="10881756" cy="3053267"/>
          </a:xfrm>
        </p:spPr>
        <p:txBody>
          <a:bodyPr numCol="1"/>
          <a:lstStyle/>
          <a:p>
            <a:pPr lvl="1"/>
            <a:r>
              <a:rPr lang="en-US" sz="3600" dirty="0"/>
              <a:t>Christina </a:t>
            </a:r>
            <a:r>
              <a:rPr lang="en-US" sz="3600" dirty="0" err="1"/>
              <a:t>Quitana</a:t>
            </a:r>
            <a:r>
              <a:rPr lang="en-US" sz="3600" dirty="0"/>
              <a:t> - Arizona Instructional Resource Center (Instructional Resource Centers)</a:t>
            </a:r>
          </a:p>
          <a:p>
            <a:pPr lvl="1"/>
            <a:r>
              <a:rPr lang="en-US" sz="3600" dirty="0"/>
              <a:t>Pepper Watson - Oklahoma Accessible Instructional Materials Center (member at large)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8145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AA5CB1-E930-C341-A887-AE6BA8D9BA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KLAS Users’ Training &amp; Events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E7E2BA1-3EE3-ED7D-106B-CC36AD9E89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61716"/>
            <a:ext cx="10515600" cy="4503243"/>
          </a:xfrm>
        </p:spPr>
        <p:txBody>
          <a:bodyPr/>
          <a:lstStyle/>
          <a:p>
            <a:r>
              <a:rPr lang="en-US" dirty="0"/>
              <a:t>Keystone webinars </a:t>
            </a:r>
          </a:p>
          <a:p>
            <a:r>
              <a:rPr lang="en-US" dirty="0"/>
              <a:t>User-led webinars &amp; roundtables</a:t>
            </a:r>
          </a:p>
          <a:p>
            <a:r>
              <a:rPr lang="en-US" dirty="0"/>
              <a:t>KLAS Users’ Conference</a:t>
            </a:r>
          </a:p>
          <a:p>
            <a:pPr lvl="1"/>
            <a:r>
              <a:rPr lang="en-US" dirty="0">
                <a:hlinkClick r:id="rId2"/>
              </a:rPr>
              <a:t>KLAS 2022 Online Mini-Conference</a:t>
            </a:r>
            <a:endParaRPr lang="en-US" dirty="0"/>
          </a:p>
          <a:p>
            <a:pPr lvl="1"/>
            <a:r>
              <a:rPr lang="en-US" dirty="0">
                <a:hlinkClick r:id="rId3"/>
              </a:rPr>
              <a:t>KLAS UC 2023</a:t>
            </a:r>
            <a:r>
              <a:rPr lang="en-US" dirty="0"/>
              <a:t> - July 17-20, 2023 at Tennessee School for the Blind in Nashville</a:t>
            </a:r>
          </a:p>
          <a:p>
            <a:r>
              <a:rPr lang="en-US" dirty="0">
                <a:hlinkClick r:id="rId4"/>
              </a:rPr>
              <a:t>Online KLAS Administrator Training</a:t>
            </a:r>
            <a:endParaRPr lang="en-US" dirty="0"/>
          </a:p>
          <a:p>
            <a:pPr lvl="1"/>
            <a:r>
              <a:rPr lang="en-US" dirty="0"/>
              <a:t>IRC – need 2 to commit then will schedule</a:t>
            </a:r>
          </a:p>
        </p:txBody>
      </p:sp>
    </p:spTree>
    <p:extLst>
      <p:ext uri="{BB962C8B-B14F-4D97-AF65-F5344CB8AC3E}">
        <p14:creationId xmlns:p14="http://schemas.microsoft.com/office/powerpoint/2010/main" val="6767431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DF31F0-3769-3F0B-4D98-310B6EA9F32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Keystone Services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0CC129-B29C-72CA-98EB-A832A27F8AF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8636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30E83B-B0CB-2A40-933E-0807D7C359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Database Hosting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09113F2-C1B7-476D-B8D6-60B8718F49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Beginning in February 2020, Keystone’s database hosting moved to Amazon AWS servers.</a:t>
            </a:r>
          </a:p>
          <a:p>
            <a:r>
              <a:rPr lang="en-US" dirty="0"/>
              <a:t>How does this benefit your organization?</a:t>
            </a:r>
          </a:p>
          <a:p>
            <a:pPr lvl="1"/>
            <a:r>
              <a:rPr lang="en-US" dirty="0"/>
              <a:t>Multiple zones across the US (in VA, OH, CA, OR)</a:t>
            </a:r>
          </a:p>
          <a:p>
            <a:pPr lvl="1"/>
            <a:r>
              <a:rPr lang="en-US" dirty="0"/>
              <a:t>Amazon security practices, plus our own efforts</a:t>
            </a:r>
          </a:p>
          <a:p>
            <a:pPr lvl="1"/>
            <a:r>
              <a:rPr lang="en-US" dirty="0"/>
              <a:t>Encryption of file storage</a:t>
            </a:r>
          </a:p>
          <a:p>
            <a:pPr lvl="1"/>
            <a:r>
              <a:rPr lang="en-US" dirty="0"/>
              <a:t>IT groups are often more </a:t>
            </a:r>
            <a:br>
              <a:rPr lang="en-US" dirty="0"/>
            </a:br>
            <a:r>
              <a:rPr lang="en-US" dirty="0"/>
              <a:t>comfortable with AWS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19FF2A-07EE-4EE1-B367-6487093CDE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7826313" y="5167312"/>
            <a:ext cx="3527487" cy="132556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1C720CC-62DD-4449-886E-E54A94443F31}"/>
              </a:ext>
            </a:extLst>
          </p:cNvPr>
          <p:cNvSpPr txBox="1"/>
          <p:nvPr/>
        </p:nvSpPr>
        <p:spPr>
          <a:xfrm>
            <a:off x="-3141552" y="6603696"/>
            <a:ext cx="534154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hlinkClick r:id="rId4" tooltip="https://commons.wikimedia.org/wiki/File:AmazonWebservices_Logo.svg"/>
              </a:rPr>
              <a:t>This Photo</a:t>
            </a:r>
            <a:r>
              <a:rPr lang="en-US" sz="900" dirty="0"/>
              <a:t> by Unknown Author is licensed under </a:t>
            </a:r>
            <a:r>
              <a:rPr lang="en-US" sz="900" dirty="0">
                <a:hlinkClick r:id="rId5" tooltip="https://creativecommons.org/licenses/by-sa/3.0/"/>
              </a:rPr>
              <a:t>CC BY-SA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39387388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9F4C8F-F9CE-4442-8A47-AF325CC2A6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Database Hosting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904FC2-17EC-49B3-A3B4-6B9F06E913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3002" y="2232837"/>
            <a:ext cx="11025996" cy="3944126"/>
          </a:xfrm>
        </p:spPr>
        <p:txBody>
          <a:bodyPr/>
          <a:lstStyle/>
          <a:p>
            <a:pPr lvl="1"/>
            <a:r>
              <a:rPr lang="en-US" sz="3600" dirty="0"/>
              <a:t>Database Backups </a:t>
            </a:r>
          </a:p>
          <a:p>
            <a:pPr lvl="2"/>
            <a:r>
              <a:rPr lang="en-US" sz="3200" dirty="0"/>
              <a:t>Backups stored in multiple AWS zones</a:t>
            </a:r>
          </a:p>
          <a:p>
            <a:pPr lvl="2"/>
            <a:r>
              <a:rPr lang="en-US" sz="3200" dirty="0"/>
              <a:t>Encrypted Backups also stored outside of AWS, on Google</a:t>
            </a:r>
          </a:p>
          <a:p>
            <a:pPr lvl="1"/>
            <a:r>
              <a:rPr lang="en-US" sz="3600" dirty="0"/>
              <a:t>System restore </a:t>
            </a:r>
          </a:p>
          <a:p>
            <a:pPr lvl="2"/>
            <a:r>
              <a:rPr lang="en-US" sz="3200" dirty="0"/>
              <a:t>Scripted automated restore of systems</a:t>
            </a:r>
          </a:p>
          <a:p>
            <a:pPr lvl="3"/>
            <a:r>
              <a:rPr lang="en-US" sz="3200" dirty="0"/>
              <a:t>Previously, restoring a system took hours</a:t>
            </a:r>
          </a:p>
          <a:p>
            <a:pPr lvl="3"/>
            <a:r>
              <a:rPr lang="en-US" sz="3200" dirty="0"/>
              <a:t>All customers can be restored in less than 30 minutes</a:t>
            </a:r>
          </a:p>
        </p:txBody>
      </p:sp>
    </p:spTree>
    <p:extLst>
      <p:ext uri="{BB962C8B-B14F-4D97-AF65-F5344CB8AC3E}">
        <p14:creationId xmlns:p14="http://schemas.microsoft.com/office/powerpoint/2010/main" val="18256340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7199FE-45BD-F9A4-1C52-58ECB5701B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SSAE Audit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FD0252-B57E-832D-5869-539A4A6330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SSAE Audit = an independent review of our IT procedures to ensure we’re meeting security standards</a:t>
            </a:r>
          </a:p>
          <a:p>
            <a:r>
              <a:rPr lang="en-US" dirty="0"/>
              <a:t>Successfully completed 2022 audit</a:t>
            </a:r>
          </a:p>
          <a:p>
            <a:pPr lvl="1"/>
            <a:r>
              <a:rPr lang="en-US" dirty="0"/>
              <a:t>Audit report available for your IT group to review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C9559D-03AD-4CD6-BD28-64044B1CE5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9629503" y="4780074"/>
            <a:ext cx="1724297" cy="1712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7934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DF31F0-3769-3F0B-4D98-310B6EA9F32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New KLAS </a:t>
            </a:r>
            <a:br>
              <a:rPr lang="en-US" dirty="0"/>
            </a:br>
            <a:r>
              <a:rPr lang="en-US" dirty="0"/>
              <a:t>IRC Features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0CC129-B29C-72CA-98EB-A832A27F8AF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9968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60805C-2961-4CDF-9AFC-761A8F871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80514"/>
            <a:ext cx="10515600" cy="771305"/>
          </a:xfrm>
        </p:spPr>
        <p:txBody>
          <a:bodyPr>
            <a:normAutofit/>
          </a:bodyPr>
          <a:lstStyle/>
          <a:p>
            <a:pPr algn="l">
              <a:lnSpc>
                <a:spcPts val="4500"/>
              </a:lnSpc>
            </a:pPr>
            <a:r>
              <a:rPr lang="en-US" dirty="0"/>
              <a:t>Keystone Staff Presenters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204310D-CD69-4814-8E12-235A5A43E0BC}"/>
              </a:ext>
            </a:extLst>
          </p:cNvPr>
          <p:cNvSpPr txBox="1"/>
          <p:nvPr/>
        </p:nvSpPr>
        <p:spPr>
          <a:xfrm>
            <a:off x="958645" y="1651819"/>
            <a:ext cx="10395155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chemeClr val="tx1"/>
                </a:solidFill>
              </a:rPr>
              <a:t>Andrea Ewing </a:t>
            </a:r>
            <a:r>
              <a:rPr lang="en-US" sz="3600" b="1" dirty="0" err="1">
                <a:solidFill>
                  <a:schemeClr val="tx1"/>
                </a:solidFill>
              </a:rPr>
              <a:t>Callicutt</a:t>
            </a:r>
            <a:r>
              <a:rPr lang="en-US" sz="3600" dirty="0">
                <a:solidFill>
                  <a:schemeClr val="tx1"/>
                </a:solidFill>
              </a:rPr>
              <a:t>, Director of Marketing Sales &amp; Communications </a:t>
            </a: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chemeClr val="tx1"/>
                </a:solidFill>
              </a:rPr>
              <a:t>Marion Campbell</a:t>
            </a:r>
            <a:r>
              <a:rPr lang="en-US" sz="3600" dirty="0">
                <a:solidFill>
                  <a:schemeClr val="tx1"/>
                </a:solidFill>
              </a:rPr>
              <a:t>, Customer Support Specialist</a:t>
            </a:r>
            <a:endParaRPr lang="en-US" sz="3600" dirty="0"/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chemeClr val="tx1"/>
                </a:solidFill>
              </a:rPr>
              <a:t>Katy Patrick</a:t>
            </a:r>
            <a:r>
              <a:rPr lang="en-US" sz="3600" dirty="0">
                <a:solidFill>
                  <a:schemeClr val="tx1"/>
                </a:solidFill>
              </a:rPr>
              <a:t>, Technical Writer</a:t>
            </a: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chemeClr val="tx1"/>
                </a:solidFill>
              </a:rPr>
              <a:t>James Burts</a:t>
            </a:r>
            <a:r>
              <a:rPr lang="en-US" sz="3600" dirty="0">
                <a:solidFill>
                  <a:schemeClr val="tx1"/>
                </a:solidFill>
              </a:rPr>
              <a:t>, Chief Executive Officer</a:t>
            </a: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chemeClr val="tx1"/>
                </a:solidFill>
              </a:rPr>
              <a:t>Kyle Honeycutt</a:t>
            </a:r>
            <a:r>
              <a:rPr lang="en-US" sz="3600" dirty="0">
                <a:solidFill>
                  <a:schemeClr val="tx1"/>
                </a:solidFill>
              </a:rPr>
              <a:t>, Manager of Software Development</a:t>
            </a:r>
          </a:p>
        </p:txBody>
      </p:sp>
    </p:spTree>
    <p:extLst>
      <p:ext uri="{BB962C8B-B14F-4D97-AF65-F5344CB8AC3E}">
        <p14:creationId xmlns:p14="http://schemas.microsoft.com/office/powerpoint/2010/main" val="25497459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30E83B-B0CB-2A40-933E-0807D7C359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KLAS IRC Features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09113F2-C1B7-476D-B8D6-60B8718F49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Catalogue</a:t>
            </a:r>
          </a:p>
          <a:p>
            <a:r>
              <a:rPr lang="en-US" dirty="0"/>
              <a:t>Merge Headings can now run in Batch Manager</a:t>
            </a:r>
          </a:p>
          <a:p>
            <a:r>
              <a:rPr lang="en-US" dirty="0"/>
              <a:t>Catalog Find tool now handling diacritics appropriately</a:t>
            </a:r>
          </a:p>
          <a:p>
            <a:r>
              <a:rPr lang="en-US" dirty="0"/>
              <a:t>Add/Remove Headings bug fixed (again)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40684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30E83B-B0CB-2A40-933E-0807D7C359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KLAS IRC Features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09113F2-C1B7-476D-B8D6-60B8718F49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Catalogue</a:t>
            </a:r>
          </a:p>
          <a:p>
            <a:r>
              <a:rPr lang="en-US" dirty="0"/>
              <a:t>Bug fixes for dropped headings</a:t>
            </a:r>
          </a:p>
          <a:p>
            <a:pPr lvl="1"/>
            <a:r>
              <a:rPr lang="en-US" dirty="0"/>
              <a:t>New titles with multiple headings added before save</a:t>
            </a:r>
          </a:p>
          <a:p>
            <a:pPr lvl="1"/>
            <a:r>
              <a:rPr lang="en-US" dirty="0"/>
              <a:t>Older records on MARC update</a:t>
            </a:r>
          </a:p>
          <a:p>
            <a:r>
              <a:rPr lang="en-US" dirty="0"/>
              <a:t>Heading Selection tool updated</a:t>
            </a:r>
          </a:p>
          <a:p>
            <a:pPr lvl="1"/>
            <a:r>
              <a:rPr lang="en-US" dirty="0"/>
              <a:t>Keyword filter</a:t>
            </a:r>
          </a:p>
          <a:p>
            <a:pPr lvl="1"/>
            <a:r>
              <a:rPr lang="en-US" dirty="0"/>
              <a:t>Additional information displayed</a:t>
            </a:r>
          </a:p>
          <a:p>
            <a:pPr lvl="1"/>
            <a:r>
              <a:rPr lang="en-US" dirty="0"/>
              <a:t>Relator field for Authors and Narrators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91833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EA9E90-595E-0A8C-12A2-D733827E5B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5BA4673-D2C3-E610-5BA6-FBC6980BA2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 l="480" r="192"/>
          <a:stretch/>
        </p:blipFill>
        <p:spPr>
          <a:xfrm>
            <a:off x="702767" y="533149"/>
            <a:ext cx="10786466" cy="5791702"/>
          </a:xfrm>
          <a:ln w="28575">
            <a:solidFill>
              <a:schemeClr val="accent4"/>
            </a:solidFill>
          </a:ln>
        </p:spPr>
      </p:pic>
    </p:spTree>
    <p:extLst>
      <p:ext uri="{BB962C8B-B14F-4D97-AF65-F5344CB8AC3E}">
        <p14:creationId xmlns:p14="http://schemas.microsoft.com/office/powerpoint/2010/main" val="25144112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9D909-FF1A-919D-7130-32A9142B42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KLAS IRC Features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807B04-23DA-E859-B4DF-EAB719B6DC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Catalogue</a:t>
            </a:r>
          </a:p>
          <a:p>
            <a:r>
              <a:rPr lang="en-US" dirty="0"/>
              <a:t>Catalogue num/parts displaying correctly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B6CD99A-1441-1E1B-0847-F77DDEC0A5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544206"/>
            <a:ext cx="7595779" cy="1460726"/>
          </a:xfrm>
          <a:prstGeom prst="rect">
            <a:avLst/>
          </a:prstGeom>
          <a:ln w="28575">
            <a:solidFill>
              <a:schemeClr val="accent4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9268403-1C72-8760-811B-A3FE0A8F929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06"/>
          <a:stretch/>
        </p:blipFill>
        <p:spPr>
          <a:xfrm>
            <a:off x="6400800" y="3984876"/>
            <a:ext cx="4953000" cy="2673106"/>
          </a:xfrm>
          <a:prstGeom prst="rect">
            <a:avLst/>
          </a:prstGeom>
          <a:ln w="28575">
            <a:solidFill>
              <a:schemeClr val="accent4"/>
            </a:solidFill>
          </a:ln>
        </p:spPr>
      </p:pic>
    </p:spTree>
    <p:extLst>
      <p:ext uri="{BB962C8B-B14F-4D97-AF65-F5344CB8AC3E}">
        <p14:creationId xmlns:p14="http://schemas.microsoft.com/office/powerpoint/2010/main" val="38202457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A237D8-CC7A-6458-001A-6861BC2F25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KLAS IRC Features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672017-D317-52F2-11C7-72CCCC0056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Material Request</a:t>
            </a:r>
          </a:p>
          <a:p>
            <a:r>
              <a:rPr lang="en-US" dirty="0"/>
              <a:t>Fixes to Material Request Query menu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58DF404-5A58-F4A3-24E2-4708A9009F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7998" y="3529598"/>
            <a:ext cx="5107534" cy="3189514"/>
          </a:xfrm>
          <a:prstGeom prst="rect">
            <a:avLst/>
          </a:prstGeom>
          <a:ln w="28575">
            <a:solidFill>
              <a:schemeClr val="accent4"/>
            </a:solidFill>
          </a:ln>
        </p:spPr>
      </p:pic>
    </p:spTree>
    <p:extLst>
      <p:ext uri="{BB962C8B-B14F-4D97-AF65-F5344CB8AC3E}">
        <p14:creationId xmlns:p14="http://schemas.microsoft.com/office/powerpoint/2010/main" val="4296219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18A97E-A5EC-F3E4-479B-F87BE2FED8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KLAS IRC Features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709694-895C-67BC-4DCB-8A6BA8B648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Material Request</a:t>
            </a:r>
          </a:p>
          <a:p>
            <a:r>
              <a:rPr lang="en-US" dirty="0"/>
              <a:t>Show Shipping batches error in creating batches fixed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618C4D-C76E-0B83-D43C-69F5DFFC06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8575" y="3646003"/>
            <a:ext cx="3498018" cy="4398592"/>
          </a:xfrm>
          <a:prstGeom prst="rect">
            <a:avLst/>
          </a:prstGeom>
          <a:ln w="28575">
            <a:solidFill>
              <a:schemeClr val="accent3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BC57996-3330-2BB4-AB05-211DA1BD48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8374" y="3443627"/>
            <a:ext cx="6068231" cy="3202676"/>
          </a:xfrm>
          <a:prstGeom prst="rect">
            <a:avLst/>
          </a:prstGeom>
          <a:ln w="28575">
            <a:solidFill>
              <a:schemeClr val="accent3"/>
            </a:solidFill>
          </a:ln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A4366DC-3DE8-6DD5-397F-E612593E1D54}"/>
              </a:ext>
            </a:extLst>
          </p:cNvPr>
          <p:cNvSpPr/>
          <p:nvPr/>
        </p:nvSpPr>
        <p:spPr>
          <a:xfrm>
            <a:off x="1466192" y="4903076"/>
            <a:ext cx="1939159" cy="283779"/>
          </a:xfrm>
          <a:prstGeom prst="roundRect">
            <a:avLst/>
          </a:prstGeom>
          <a:noFill/>
          <a:ln w="285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4" name="Rectangle: Rounded Corners 7">
            <a:extLst>
              <a:ext uri="{FF2B5EF4-FFF2-40B4-BE49-F238E27FC236}">
                <a16:creationId xmlns:a16="http://schemas.microsoft.com/office/drawing/2014/main" id="{91CB48F2-0CA6-0BEA-B76B-96469D057051}"/>
              </a:ext>
            </a:extLst>
          </p:cNvPr>
          <p:cNvSpPr/>
          <p:nvPr/>
        </p:nvSpPr>
        <p:spPr>
          <a:xfrm>
            <a:off x="7515496" y="6176963"/>
            <a:ext cx="1489167" cy="215128"/>
          </a:xfrm>
          <a:prstGeom prst="roundRect">
            <a:avLst/>
          </a:prstGeom>
          <a:noFill/>
          <a:ln w="285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8207376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716C75-7661-0B27-070E-E9AD7F0C4E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KLAS IRC Features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4164D3-4DE5-E365-144D-DB62C88E62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Material Request - Reports</a:t>
            </a:r>
          </a:p>
          <a:p>
            <a:r>
              <a:rPr lang="en-US" dirty="0"/>
              <a:t>Cost Summary by Patron Report</a:t>
            </a:r>
          </a:p>
          <a:p>
            <a:pPr lvl="1"/>
            <a:r>
              <a:rPr lang="en-US" dirty="0"/>
              <a:t>Allows you to find the amount spent by each patron if the cost is entered on the Material Request</a:t>
            </a:r>
          </a:p>
          <a:p>
            <a:r>
              <a:rPr lang="en-US" dirty="0"/>
              <a:t>Material Request Listing Report </a:t>
            </a:r>
          </a:p>
          <a:p>
            <a:pPr lvl="1"/>
            <a:r>
              <a:rPr lang="en-US" dirty="0"/>
              <a:t>New fields shown: Ship Date, QTY shipped, &amp; QTY ordered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49061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24BB12-4469-F232-3BBF-E24FEDC214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KLAS IRC Features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4B35B1-FE76-721D-7D0D-BD3DC429F7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54460"/>
            <a:ext cx="8810897" cy="3944126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Patron </a:t>
            </a:r>
          </a:p>
          <a:p>
            <a:r>
              <a:rPr lang="en-US" dirty="0"/>
              <a:t>Patron Inventory notice updates</a:t>
            </a:r>
          </a:p>
          <a:p>
            <a:r>
              <a:rPr lang="en-US" dirty="0"/>
              <a:t>Preference for APH registration available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671366F-F2E1-7049-9B20-1DF9DC890A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3915" y="3941939"/>
            <a:ext cx="7074862" cy="2804182"/>
          </a:xfrm>
          <a:prstGeom prst="rect">
            <a:avLst/>
          </a:prstGeom>
          <a:ln w="28575">
            <a:solidFill>
              <a:schemeClr val="accent4"/>
            </a:solidFill>
          </a:ln>
        </p:spPr>
      </p:pic>
    </p:spTree>
    <p:extLst>
      <p:ext uri="{BB962C8B-B14F-4D97-AF65-F5344CB8AC3E}">
        <p14:creationId xmlns:p14="http://schemas.microsoft.com/office/powerpoint/2010/main" val="15467886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73B524-2209-53FF-708B-A73ED52A6E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KLAS IRC Features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96C314-5689-AB4B-C00D-3D1F7D8A87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32837"/>
            <a:ext cx="4631871" cy="3944126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Patron</a:t>
            </a:r>
          </a:p>
          <a:p>
            <a:r>
              <a:rPr lang="en-US" dirty="0"/>
              <a:t>Export census data into APH-ready format (Batch Manager)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B8848A-B38E-807D-9522-525A06B966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-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83169" y="2232837"/>
            <a:ext cx="6267994" cy="4058001"/>
          </a:xfrm>
          <a:prstGeom prst="rect">
            <a:avLst/>
          </a:prstGeom>
          <a:ln w="28575">
            <a:solidFill>
              <a:schemeClr val="accent4"/>
            </a:solidFill>
          </a:ln>
        </p:spPr>
      </p:pic>
    </p:spTree>
    <p:extLst>
      <p:ext uri="{BB962C8B-B14F-4D97-AF65-F5344CB8AC3E}">
        <p14:creationId xmlns:p14="http://schemas.microsoft.com/office/powerpoint/2010/main" val="15089744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24BB12-4469-F232-3BBF-E24FEDC214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KLAS IRC Features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4B35B1-FE76-721D-7D0D-BD3DC429F7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54460"/>
            <a:ext cx="10273937" cy="3944126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Web Order</a:t>
            </a:r>
          </a:p>
          <a:p>
            <a:r>
              <a:rPr lang="en-US" dirty="0"/>
              <a:t>Fixed Web Order download links</a:t>
            </a:r>
          </a:p>
          <a:p>
            <a:r>
              <a:rPr lang="en-US" dirty="0"/>
              <a:t>Finalize Census Program fixed to validate the year being finalized in Web Order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460DF6-7103-523B-F255-9BC8EB499D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22800" y="4117404"/>
            <a:ext cx="5025069" cy="2558217"/>
          </a:xfrm>
          <a:prstGeom prst="rect">
            <a:avLst/>
          </a:prstGeom>
          <a:ln w="28575">
            <a:solidFill>
              <a:schemeClr val="accent4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13F8151-3042-DA61-693A-881843E148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131" y="4707289"/>
            <a:ext cx="6372603" cy="1520515"/>
          </a:xfrm>
          <a:prstGeom prst="rect">
            <a:avLst/>
          </a:prstGeom>
          <a:ln w="28575">
            <a:solidFill>
              <a:schemeClr val="accent4"/>
            </a:solidFill>
          </a:ln>
        </p:spPr>
      </p:pic>
    </p:spTree>
    <p:extLst>
      <p:ext uri="{BB962C8B-B14F-4D97-AF65-F5344CB8AC3E}">
        <p14:creationId xmlns:p14="http://schemas.microsoft.com/office/powerpoint/2010/main" val="27133323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D19A76F-F17F-4065-A363-546118EE5B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Keystone Updates &amp; Current Customers</a:t>
            </a:r>
          </a:p>
          <a:p>
            <a:r>
              <a:rPr lang="en-US" dirty="0"/>
              <a:t>KLAS Users’ Community, Training &amp; Events</a:t>
            </a:r>
          </a:p>
          <a:p>
            <a:r>
              <a:rPr lang="en-US" dirty="0"/>
              <a:t>Keystone Services</a:t>
            </a:r>
          </a:p>
          <a:p>
            <a:r>
              <a:rPr lang="en-US" dirty="0"/>
              <a:t>New KLAS IRC Features</a:t>
            </a:r>
          </a:p>
          <a:p>
            <a:r>
              <a:rPr lang="en-US" dirty="0"/>
              <a:t>Upcoming Development</a:t>
            </a:r>
          </a:p>
          <a:p>
            <a:r>
              <a:rPr lang="en-US" dirty="0"/>
              <a:t>Questions &amp; Discussion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F15E538-5476-49AC-86E4-9F5E2CA638F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328919685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519818-5F79-0AA5-2E38-AB73C382D5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Feature Highlight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F1F863-BB3A-B8DD-93CD-187E207C5E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Meet the Batch Manager</a:t>
            </a:r>
          </a:p>
          <a:p>
            <a:r>
              <a:rPr lang="en-US" sz="3600" dirty="0"/>
              <a:t>Expands the functions and reports you can do </a:t>
            </a:r>
          </a:p>
          <a:p>
            <a:r>
              <a:rPr lang="en-US" dirty="0"/>
              <a:t>Offers s</a:t>
            </a:r>
            <a:r>
              <a:rPr lang="en-US" sz="3600" dirty="0"/>
              <a:t>pecialized functionality, including scheduling</a:t>
            </a:r>
          </a:p>
          <a:p>
            <a:r>
              <a:rPr lang="en-US" dirty="0"/>
              <a:t>Examples: </a:t>
            </a:r>
            <a:r>
              <a:rPr lang="en-US" sz="3600" dirty="0"/>
              <a:t>Merge KLASID, Circ by Subject with MR lines, &amp; Email Login</a:t>
            </a:r>
          </a:p>
          <a:p>
            <a:r>
              <a:rPr lang="en-US" dirty="0"/>
              <a:t>Many reports can “Run as Batch Job” to be scheduled for later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83936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CD371AC1-47EB-443E-9DBB-A8690600A3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b="3013"/>
          <a:stretch/>
        </p:blipFill>
        <p:spPr>
          <a:xfrm>
            <a:off x="3904735" y="381883"/>
            <a:ext cx="8116979" cy="6094232"/>
          </a:xfrm>
          <a:ln w="28575">
            <a:solidFill>
              <a:schemeClr val="accent4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B290749-E756-A62C-61A6-6B8986D3BB80}"/>
              </a:ext>
            </a:extLst>
          </p:cNvPr>
          <p:cNvSpPr txBox="1"/>
          <p:nvPr/>
        </p:nvSpPr>
        <p:spPr>
          <a:xfrm>
            <a:off x="729049" y="741405"/>
            <a:ext cx="31756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List of all jobs, including finished &amp; upcoming</a:t>
            </a:r>
          </a:p>
        </p:txBody>
      </p:sp>
      <p:sp>
        <p:nvSpPr>
          <p:cNvPr id="7" name="Left Bracket 6">
            <a:extLst>
              <a:ext uri="{FF2B5EF4-FFF2-40B4-BE49-F238E27FC236}">
                <a16:creationId xmlns:a16="http://schemas.microsoft.com/office/drawing/2014/main" id="{B4057FBF-F6A7-5B47-230B-A44E9C98491B}"/>
              </a:ext>
            </a:extLst>
          </p:cNvPr>
          <p:cNvSpPr/>
          <p:nvPr/>
        </p:nvSpPr>
        <p:spPr>
          <a:xfrm>
            <a:off x="3758998" y="1612523"/>
            <a:ext cx="300871" cy="1816477"/>
          </a:xfrm>
          <a:prstGeom prst="leftBracket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Connector: Elbow 8">
            <a:extLst>
              <a:ext uri="{FF2B5EF4-FFF2-40B4-BE49-F238E27FC236}">
                <a16:creationId xmlns:a16="http://schemas.microsoft.com/office/drawing/2014/main" id="{3102B237-09BE-ECA8-F157-4AF401ED9C01}"/>
              </a:ext>
            </a:extLst>
          </p:cNvPr>
          <p:cNvCxnSpPr>
            <a:cxnSpLocks/>
          </p:cNvCxnSpPr>
          <p:nvPr/>
        </p:nvCxnSpPr>
        <p:spPr>
          <a:xfrm>
            <a:off x="2179891" y="2311065"/>
            <a:ext cx="1465677" cy="195555"/>
          </a:xfrm>
          <a:prstGeom prst="bentConnector3">
            <a:avLst>
              <a:gd name="adj1" fmla="val -895"/>
            </a:avLst>
          </a:prstGeom>
          <a:ln w="3810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02079605-8F49-4001-D3ED-41E64C2C583A}"/>
              </a:ext>
            </a:extLst>
          </p:cNvPr>
          <p:cNvSpPr txBox="1"/>
          <p:nvPr/>
        </p:nvSpPr>
        <p:spPr>
          <a:xfrm>
            <a:off x="729049" y="4793157"/>
            <a:ext cx="317568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Program &amp; Parameters</a:t>
            </a:r>
          </a:p>
        </p:txBody>
      </p:sp>
      <p:sp>
        <p:nvSpPr>
          <p:cNvPr id="11" name="Left Bracket 10">
            <a:extLst>
              <a:ext uri="{FF2B5EF4-FFF2-40B4-BE49-F238E27FC236}">
                <a16:creationId xmlns:a16="http://schemas.microsoft.com/office/drawing/2014/main" id="{50C4860A-66C5-A6A7-F905-C981117DB758}"/>
              </a:ext>
            </a:extLst>
          </p:cNvPr>
          <p:cNvSpPr/>
          <p:nvPr/>
        </p:nvSpPr>
        <p:spPr>
          <a:xfrm>
            <a:off x="4295269" y="5323524"/>
            <a:ext cx="178888" cy="864973"/>
          </a:xfrm>
          <a:prstGeom prst="leftBracket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Connector: Elbow 11">
            <a:extLst>
              <a:ext uri="{FF2B5EF4-FFF2-40B4-BE49-F238E27FC236}">
                <a16:creationId xmlns:a16="http://schemas.microsoft.com/office/drawing/2014/main" id="{C7FFEC55-1C89-DBB2-6BA0-7D099295F35B}"/>
              </a:ext>
            </a:extLst>
          </p:cNvPr>
          <p:cNvCxnSpPr>
            <a:cxnSpLocks/>
          </p:cNvCxnSpPr>
          <p:nvPr/>
        </p:nvCxnSpPr>
        <p:spPr>
          <a:xfrm>
            <a:off x="2765234" y="5331766"/>
            <a:ext cx="1433787" cy="424244"/>
          </a:xfrm>
          <a:prstGeom prst="bentConnector3">
            <a:avLst>
              <a:gd name="adj1" fmla="val 50000"/>
            </a:avLst>
          </a:prstGeom>
          <a:ln w="3810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8587565C-A280-D818-ADE3-AF6CE6F1878E}"/>
              </a:ext>
            </a:extLst>
          </p:cNvPr>
          <p:cNvSpPr txBox="1"/>
          <p:nvPr/>
        </p:nvSpPr>
        <p:spPr>
          <a:xfrm>
            <a:off x="729049" y="4012827"/>
            <a:ext cx="31756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Schedule</a:t>
            </a:r>
          </a:p>
        </p:txBody>
      </p:sp>
      <p:cxnSp>
        <p:nvCxnSpPr>
          <p:cNvPr id="17" name="Connector: Elbow 16">
            <a:extLst>
              <a:ext uri="{FF2B5EF4-FFF2-40B4-BE49-F238E27FC236}">
                <a16:creationId xmlns:a16="http://schemas.microsoft.com/office/drawing/2014/main" id="{38B7095E-4BA5-B7CE-8E52-4A8D27343DE3}"/>
              </a:ext>
            </a:extLst>
          </p:cNvPr>
          <p:cNvCxnSpPr>
            <a:cxnSpLocks/>
          </p:cNvCxnSpPr>
          <p:nvPr/>
        </p:nvCxnSpPr>
        <p:spPr>
          <a:xfrm>
            <a:off x="2554109" y="4345934"/>
            <a:ext cx="1830604" cy="251668"/>
          </a:xfrm>
          <a:prstGeom prst="bentConnector3">
            <a:avLst>
              <a:gd name="adj1" fmla="val 50000"/>
            </a:avLst>
          </a:prstGeom>
          <a:ln w="3810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923368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DF31F0-3769-3F0B-4D98-310B6EA9F32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Upcoming Development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0CC129-B29C-72CA-98EB-A832A27F8AF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41142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B8D65AD-664B-2E2F-8FD4-3BCECCEFDE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4400" dirty="0"/>
              <a:t>APH Ordering API</a:t>
            </a:r>
            <a:endParaRPr lang="en-US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98C394A-CB62-254B-48FB-13B43ED13B8F}"/>
              </a:ext>
            </a:extLst>
          </p:cNvPr>
          <p:cNvSpPr/>
          <p:nvPr/>
        </p:nvSpPr>
        <p:spPr>
          <a:xfrm>
            <a:off x="3508251" y="1926121"/>
            <a:ext cx="5133860" cy="2897436"/>
          </a:xfrm>
          <a:prstGeom prst="round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ct val="150000"/>
              </a:lnSpc>
            </a:pPr>
            <a:r>
              <a:rPr lang="en-US" sz="4400" b="1" cap="small" dirty="0"/>
              <a:t>Demo</a:t>
            </a:r>
            <a:endParaRPr lang="en-US" b="1" cap="small" dirty="0"/>
          </a:p>
        </p:txBody>
      </p:sp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68B36568-4AF6-0D00-9BB4-BAF3E1A22847}"/>
              </a:ext>
            </a:extLst>
          </p:cNvPr>
          <p:cNvSpPr/>
          <p:nvPr/>
        </p:nvSpPr>
        <p:spPr>
          <a:xfrm rot="5400000">
            <a:off x="5667177" y="2985485"/>
            <a:ext cx="828226" cy="1045402"/>
          </a:xfrm>
          <a:prstGeom prst="triangle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05844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BD98D0-9F21-604A-B8EA-62EEFED66D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Continued APH Integration development</a:t>
            </a:r>
          </a:p>
          <a:p>
            <a:pPr lvl="1"/>
            <a:r>
              <a:rPr lang="en-US" dirty="0"/>
              <a:t>Still working out credentials with APH</a:t>
            </a:r>
          </a:p>
          <a:p>
            <a:pPr lvl="1"/>
            <a:r>
              <a:rPr lang="en-US" dirty="0"/>
              <a:t>First Beta site up in a month or two</a:t>
            </a:r>
          </a:p>
          <a:p>
            <a:pPr lvl="1"/>
            <a:r>
              <a:rPr lang="en-US" dirty="0"/>
              <a:t>General release hopefully a month after that</a:t>
            </a:r>
          </a:p>
          <a:p>
            <a:pPr lvl="1"/>
            <a:r>
              <a:rPr lang="en-US" dirty="0"/>
              <a:t>Catalog Integration &amp; Vendor Catalog Integration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FC6A72-3969-2746-AD20-56EE340336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Upcoming Development</a:t>
            </a:r>
          </a:p>
        </p:txBody>
      </p:sp>
    </p:spTree>
    <p:extLst>
      <p:ext uri="{BB962C8B-B14F-4D97-AF65-F5344CB8AC3E}">
        <p14:creationId xmlns:p14="http://schemas.microsoft.com/office/powerpoint/2010/main" val="142188978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FC6A72-3969-2746-AD20-56EE340336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Upcoming Development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BD98D0-9F21-604A-B8EA-62EEFED66D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APH Census Updates</a:t>
            </a:r>
          </a:p>
          <a:p>
            <a:pPr lvl="1"/>
            <a:r>
              <a:rPr lang="en-US" b="0" i="0" dirty="0">
                <a:solidFill>
                  <a:srgbClr val="1D1C1D"/>
                </a:solidFill>
                <a:effectLst/>
                <a:latin typeface="Slack-Lato"/>
              </a:rPr>
              <a:t>Any changes mandated by APH (new fields, etc.)  </a:t>
            </a:r>
          </a:p>
          <a:p>
            <a:pPr lvl="1"/>
            <a:r>
              <a:rPr lang="en-US" b="0" i="0" dirty="0">
                <a:solidFill>
                  <a:srgbClr val="1D1C1D"/>
                </a:solidFill>
                <a:effectLst/>
                <a:latin typeface="Slack-Lato"/>
              </a:rPr>
              <a:t>Get local procedures (including the export) integrated into KLAS baseline</a:t>
            </a:r>
          </a:p>
          <a:p>
            <a:pPr lvl="1"/>
            <a:r>
              <a:rPr lang="en-US" dirty="0">
                <a:solidFill>
                  <a:srgbClr val="1D1C1D"/>
                </a:solidFill>
                <a:latin typeface="Slack-Lato"/>
              </a:rPr>
              <a:t>N</a:t>
            </a:r>
            <a:r>
              <a:rPr lang="en-US" b="0" i="0" dirty="0">
                <a:solidFill>
                  <a:srgbClr val="1D1C1D"/>
                </a:solidFill>
                <a:effectLst/>
                <a:latin typeface="Slack-Lato"/>
              </a:rPr>
              <a:t>ew screens to run export and other features</a:t>
            </a:r>
          </a:p>
          <a:p>
            <a:pPr lvl="1"/>
            <a:r>
              <a:rPr lang="en-US" b="0" i="0" dirty="0">
                <a:solidFill>
                  <a:srgbClr val="1D1C1D"/>
                </a:solidFill>
                <a:effectLst/>
                <a:latin typeface="Slack-Lato"/>
              </a:rPr>
              <a:t>Possible - way for teachers to return the completed pdf</a:t>
            </a:r>
            <a:endParaRPr lang="en-US" dirty="0"/>
          </a:p>
          <a:p>
            <a:pPr lvl="1"/>
            <a:r>
              <a:rPr lang="en-US" dirty="0"/>
              <a:t>Possible - updates to Census Notice</a:t>
            </a:r>
          </a:p>
        </p:txBody>
      </p:sp>
    </p:spTree>
    <p:extLst>
      <p:ext uri="{BB962C8B-B14F-4D97-AF65-F5344CB8AC3E}">
        <p14:creationId xmlns:p14="http://schemas.microsoft.com/office/powerpoint/2010/main" val="51209803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9AAF4F-6DAA-2FEF-EAA7-DA52E32270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Upcoming Development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B1D023-F691-6373-5D6F-2BD2682447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Tool to remove Graduated/Withdrawn student info from database</a:t>
            </a:r>
          </a:p>
          <a:p>
            <a:r>
              <a:rPr lang="en-US" dirty="0"/>
              <a:t>Integration of tracking into Shipping Wizard</a:t>
            </a:r>
          </a:p>
          <a:p>
            <a:pPr lvl="1"/>
            <a:r>
              <a:rPr lang="en-US" b="0" i="0" dirty="0">
                <a:solidFill>
                  <a:srgbClr val="1D1C1D"/>
                </a:solidFill>
                <a:effectLst/>
                <a:latin typeface="Slack-Lato"/>
              </a:rPr>
              <a:t>USPS free matter, other tracking APIs </a:t>
            </a:r>
            <a:r>
              <a:rPr lang="en-US" dirty="0">
                <a:solidFill>
                  <a:srgbClr val="1D1C1D"/>
                </a:solidFill>
                <a:latin typeface="Slack-Lato"/>
              </a:rPr>
              <a:t>(</a:t>
            </a:r>
            <a:r>
              <a:rPr lang="en-US" b="0" i="0" dirty="0">
                <a:solidFill>
                  <a:srgbClr val="1D1C1D"/>
                </a:solidFill>
                <a:effectLst/>
                <a:latin typeface="Slack-Lato"/>
              </a:rPr>
              <a:t>Ex: FedEx, UPS, etc.)</a:t>
            </a:r>
            <a:endParaRPr lang="en-US" dirty="0"/>
          </a:p>
          <a:p>
            <a:r>
              <a:rPr lang="en-US" dirty="0"/>
              <a:t>Windows 11 support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004486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77942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DF31F0-3769-3F0B-4D98-310B6EA9F32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Keystone Updates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0CC129-B29C-72CA-98EB-A832A27F8AF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6013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E8B47F5-043B-16A6-968A-1944B7A09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Keystone Updates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E146F94-8780-7BCC-2343-EE1B00793C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81783"/>
            <a:ext cx="10727724" cy="4422303"/>
          </a:xfrm>
        </p:spPr>
        <p:txBody>
          <a:bodyPr/>
          <a:lstStyle/>
          <a:p>
            <a:r>
              <a:rPr lang="en-US" dirty="0"/>
              <a:t>Keystone staff beginning to return to office in a hybrid model</a:t>
            </a:r>
          </a:p>
          <a:p>
            <a:r>
              <a:rPr lang="en-US" dirty="0"/>
              <a:t>Same Faces, New Titles</a:t>
            </a:r>
          </a:p>
          <a:p>
            <a:pPr lvl="1"/>
            <a:r>
              <a:rPr lang="en-US" dirty="0"/>
              <a:t>James </a:t>
            </a:r>
            <a:r>
              <a:rPr lang="en-US" dirty="0" err="1"/>
              <a:t>Burts</a:t>
            </a:r>
            <a:r>
              <a:rPr lang="en-US" dirty="0"/>
              <a:t>, Chief Executive Officer</a:t>
            </a:r>
          </a:p>
          <a:p>
            <a:pPr lvl="1"/>
            <a:r>
              <a:rPr lang="en-US" dirty="0" err="1"/>
              <a:t>Mitake</a:t>
            </a:r>
            <a:r>
              <a:rPr lang="en-US" dirty="0"/>
              <a:t> Holloman </a:t>
            </a:r>
            <a:r>
              <a:rPr lang="en-US" dirty="0" err="1"/>
              <a:t>Burts</a:t>
            </a:r>
            <a:r>
              <a:rPr lang="en-US" dirty="0"/>
              <a:t>, Chief Product Development Officer</a:t>
            </a:r>
          </a:p>
          <a:p>
            <a:pPr lvl="1"/>
            <a:r>
              <a:rPr lang="en-US" dirty="0"/>
              <a:t>Andrea Ewing </a:t>
            </a:r>
            <a:r>
              <a:rPr lang="en-US" dirty="0" err="1"/>
              <a:t>Callicutt</a:t>
            </a:r>
            <a:r>
              <a:rPr lang="en-US" dirty="0"/>
              <a:t>, Director of Marketing, Sales &amp; Communications</a:t>
            </a:r>
          </a:p>
        </p:txBody>
      </p:sp>
    </p:spTree>
    <p:extLst>
      <p:ext uri="{BB962C8B-B14F-4D97-AF65-F5344CB8AC3E}">
        <p14:creationId xmlns:p14="http://schemas.microsoft.com/office/powerpoint/2010/main" val="37079490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360874-EB94-3B3A-3EBB-0C0407CC6C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Keystone Updates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CD1A66-C5FB-6409-EA3B-FFFEE411EB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32837"/>
            <a:ext cx="6537960" cy="3944126"/>
          </a:xfrm>
        </p:spPr>
        <p:txBody>
          <a:bodyPr/>
          <a:lstStyle/>
          <a:p>
            <a:r>
              <a:rPr lang="en-US" dirty="0"/>
              <a:t>Hellos</a:t>
            </a:r>
          </a:p>
          <a:p>
            <a:pPr lvl="1"/>
            <a:r>
              <a:rPr lang="en-US" dirty="0">
                <a:hlinkClick r:id="rId3"/>
              </a:rPr>
              <a:t>George Martell, Software Development </a:t>
            </a:r>
            <a:br>
              <a:rPr lang="en-US" dirty="0">
                <a:hlinkClick r:id="rId3"/>
              </a:rPr>
            </a:br>
            <a:r>
              <a:rPr lang="en-US" dirty="0">
                <a:hlinkClick r:id="rId3"/>
              </a:rPr>
              <a:t>Specialist</a:t>
            </a:r>
            <a:endParaRPr lang="en-US" dirty="0"/>
          </a:p>
          <a:p>
            <a:pPr lvl="1"/>
            <a:r>
              <a:rPr lang="en-US" dirty="0">
                <a:hlinkClick r:id="rId4"/>
              </a:rPr>
              <a:t>Katharina Stevens, Customer </a:t>
            </a:r>
            <a:br>
              <a:rPr lang="en-US" dirty="0">
                <a:hlinkClick r:id="rId4"/>
              </a:rPr>
            </a:br>
            <a:r>
              <a:rPr lang="en-US" dirty="0">
                <a:hlinkClick r:id="rId4"/>
              </a:rPr>
              <a:t>Support Specialist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9939215-78E4-C47E-33BA-7E1EE7338E3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96" t="3711" r="4673" b="3488"/>
          <a:stretch/>
        </p:blipFill>
        <p:spPr>
          <a:xfrm>
            <a:off x="9278112" y="1027906"/>
            <a:ext cx="2447109" cy="37793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9CF4CBD-9F2D-C2F4-012B-7CE4A6B9C43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61" t="17172" r="18526" b="6888"/>
          <a:stretch/>
        </p:blipFill>
        <p:spPr>
          <a:xfrm>
            <a:off x="7097486" y="2713556"/>
            <a:ext cx="2447109" cy="3779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4758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4B84533-12EE-57B0-37D9-D0130946F4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3743" y="365125"/>
            <a:ext cx="3164564" cy="35126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9360874-EB94-3B3A-3EBB-0C0407CC6C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Keystone Updates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CD1A66-C5FB-6409-EA3B-FFFEE411EB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32837"/>
            <a:ext cx="6291649" cy="3944126"/>
          </a:xfrm>
        </p:spPr>
        <p:txBody>
          <a:bodyPr/>
          <a:lstStyle/>
          <a:p>
            <a:r>
              <a:rPr lang="en-US" dirty="0"/>
              <a:t>Goodbyes</a:t>
            </a:r>
          </a:p>
          <a:p>
            <a:pPr lvl="1"/>
            <a:r>
              <a:rPr lang="en-US" dirty="0"/>
              <a:t>Kay Holloman, Co-founder &amp; Former CEO – </a:t>
            </a:r>
            <a:br>
              <a:rPr lang="en-US" dirty="0"/>
            </a:br>
            <a:r>
              <a:rPr lang="en-US" dirty="0"/>
              <a:t>Passed Away November 2021</a:t>
            </a:r>
          </a:p>
          <a:p>
            <a:pPr lvl="1"/>
            <a:r>
              <a:rPr lang="en-US" dirty="0">
                <a:hlinkClick r:id="rId3"/>
              </a:rPr>
              <a:t>Brian White, Software Development, Project Lead</a:t>
            </a:r>
            <a:r>
              <a:rPr lang="en-US" dirty="0"/>
              <a:t> - Retired April 2022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B69139-E016-5E92-5CC4-E1C9BD834D7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10" t="27388" r="15647" b="12432"/>
          <a:stretch/>
        </p:blipFill>
        <p:spPr>
          <a:xfrm>
            <a:off x="8713667" y="3429000"/>
            <a:ext cx="3323305" cy="3117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3362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353B5E3-90D3-C810-EC58-E08C950395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3772" y="759423"/>
            <a:ext cx="10620102" cy="542746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Current </a:t>
            </a:r>
            <a:r>
              <a:rPr lang="en-US" dirty="0" err="1"/>
              <a:t>iCanConnect</a:t>
            </a:r>
            <a:r>
              <a:rPr lang="en-US" dirty="0"/>
              <a:t> Customers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E7B0FB-6E71-EA94-52E2-072A7CF3BF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93541" y="1302169"/>
            <a:ext cx="8200562" cy="4770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884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353B5E3-90D3-C810-EC58-E08C950395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3772" y="759423"/>
            <a:ext cx="10620102" cy="542746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Current IRC / IMC Customers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E7B0FB-6E71-EA94-52E2-072A7CF3BF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93541" y="1302169"/>
            <a:ext cx="8200562" cy="477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7308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7">
      <a:dk1>
        <a:sysClr val="windowText" lastClr="000000"/>
      </a:dk1>
      <a:lt1>
        <a:sysClr val="window" lastClr="FFFFFF"/>
      </a:lt1>
      <a:dk2>
        <a:srgbClr val="0C221D"/>
      </a:dk2>
      <a:lt2>
        <a:srgbClr val="478977"/>
      </a:lt2>
      <a:accent1>
        <a:srgbClr val="0C221D"/>
      </a:accent1>
      <a:accent2>
        <a:srgbClr val="003B31"/>
      </a:accent2>
      <a:accent3>
        <a:srgbClr val="00765A"/>
      </a:accent3>
      <a:accent4>
        <a:srgbClr val="478977"/>
      </a:accent4>
      <a:accent5>
        <a:srgbClr val="5B9BD5"/>
      </a:accent5>
      <a:accent6>
        <a:srgbClr val="70AD47"/>
      </a:accent6>
      <a:hlink>
        <a:srgbClr val="00765A"/>
      </a:hlink>
      <a:folHlink>
        <a:srgbClr val="00765A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2732</TotalTime>
  <Words>1087</Words>
  <Application>Microsoft Office PowerPoint</Application>
  <PresentationFormat>Widescreen</PresentationFormat>
  <Paragraphs>181</Paragraphs>
  <Slides>37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3" baseType="lpstr">
      <vt:lpstr>Arial</vt:lpstr>
      <vt:lpstr>Bahnschrift SemiBold</vt:lpstr>
      <vt:lpstr>Bahnschrift SemiCondensed</vt:lpstr>
      <vt:lpstr>Calibri</vt:lpstr>
      <vt:lpstr>Slack-Lato</vt:lpstr>
      <vt:lpstr>Office Theme</vt:lpstr>
      <vt:lpstr>APH 2022:  KLAS IRC / IMC Users’ Meeting</vt:lpstr>
      <vt:lpstr>Keystone Staff Presenters</vt:lpstr>
      <vt:lpstr>Agenda</vt:lpstr>
      <vt:lpstr>Keystone Updates</vt:lpstr>
      <vt:lpstr>Keystone Updates</vt:lpstr>
      <vt:lpstr>Keystone Updates</vt:lpstr>
      <vt:lpstr>Keystone Updates</vt:lpstr>
      <vt:lpstr>PowerPoint Presentation</vt:lpstr>
      <vt:lpstr>PowerPoint Presentation</vt:lpstr>
      <vt:lpstr>KLAS Users’ Community</vt:lpstr>
      <vt:lpstr>KLAS Users’ Community</vt:lpstr>
      <vt:lpstr>KDAC</vt:lpstr>
      <vt:lpstr>KDAC IRC Members</vt:lpstr>
      <vt:lpstr>KLAS Users’ Training &amp; Events</vt:lpstr>
      <vt:lpstr>Keystone Services</vt:lpstr>
      <vt:lpstr>Database Hosting</vt:lpstr>
      <vt:lpstr>Database Hosting</vt:lpstr>
      <vt:lpstr>SSAE Audit</vt:lpstr>
      <vt:lpstr>New KLAS  IRC Features</vt:lpstr>
      <vt:lpstr>New KLAS IRC Features</vt:lpstr>
      <vt:lpstr>New KLAS IRC Features</vt:lpstr>
      <vt:lpstr>PowerPoint Presentation</vt:lpstr>
      <vt:lpstr>New KLAS IRC Features</vt:lpstr>
      <vt:lpstr>New KLAS IRC Features</vt:lpstr>
      <vt:lpstr>New KLAS IRC Features</vt:lpstr>
      <vt:lpstr>New KLAS IRC Features</vt:lpstr>
      <vt:lpstr>New KLAS IRC Features</vt:lpstr>
      <vt:lpstr>New KLAS IRC Features</vt:lpstr>
      <vt:lpstr>New KLAS IRC Features</vt:lpstr>
      <vt:lpstr>Feature Highlight</vt:lpstr>
      <vt:lpstr>PowerPoint Presentation</vt:lpstr>
      <vt:lpstr>Upcoming Development</vt:lpstr>
      <vt:lpstr>PowerPoint Presentation</vt:lpstr>
      <vt:lpstr>Upcoming Development</vt:lpstr>
      <vt:lpstr>Upcoming Development</vt:lpstr>
      <vt:lpstr>Upcoming Development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Katy Patrick</dc:creator>
  <cp:lastModifiedBy>Katy Patrick</cp:lastModifiedBy>
  <cp:revision>64</cp:revision>
  <dcterms:created xsi:type="dcterms:W3CDTF">2021-04-22T19:58:50Z</dcterms:created>
  <dcterms:modified xsi:type="dcterms:W3CDTF">2022-10-04T16:52:22Z</dcterms:modified>
</cp:coreProperties>
</file>