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9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9" r:id="rId2"/>
    <p:sldId id="257" r:id="rId3"/>
    <p:sldId id="258" r:id="rId4"/>
    <p:sldId id="278" r:id="rId5"/>
    <p:sldId id="292" r:id="rId6"/>
    <p:sldId id="293" r:id="rId7"/>
    <p:sldId id="277" r:id="rId8"/>
    <p:sldId id="275" r:id="rId9"/>
    <p:sldId id="274" r:id="rId10"/>
    <p:sldId id="276" r:id="rId11"/>
    <p:sldId id="280" r:id="rId12"/>
    <p:sldId id="264" r:id="rId13"/>
    <p:sldId id="282" r:id="rId14"/>
    <p:sldId id="289" r:id="rId15"/>
    <p:sldId id="281" r:id="rId16"/>
    <p:sldId id="279" r:id="rId17"/>
    <p:sldId id="266" r:id="rId18"/>
    <p:sldId id="290" r:id="rId19"/>
    <p:sldId id="283" r:id="rId20"/>
    <p:sldId id="268" r:id="rId21"/>
    <p:sldId id="284" r:id="rId22"/>
    <p:sldId id="288" r:id="rId23"/>
    <p:sldId id="286" r:id="rId24"/>
    <p:sldId id="270" r:id="rId25"/>
    <p:sldId id="285" r:id="rId26"/>
    <p:sldId id="287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10C806-1318-499B-B166-CC17666EC743}">
          <p14:sldIdLst>
            <p14:sldId id="259"/>
            <p14:sldId id="257"/>
            <p14:sldId id="258"/>
          </p14:sldIdLst>
        </p14:section>
        <p14:section name="Keystone Update" id="{90810D49-C435-4B03-B31D-A534CC07A12E}">
          <p14:sldIdLst>
            <p14:sldId id="278"/>
            <p14:sldId id="292"/>
            <p14:sldId id="293"/>
          </p14:sldIdLst>
        </p14:section>
        <p14:section name="Current Customers" id="{84F1B9A2-F7D4-CE4C-981F-07DA0F8E741E}">
          <p14:sldIdLst>
            <p14:sldId id="277"/>
            <p14:sldId id="275"/>
            <p14:sldId id="274"/>
            <p14:sldId id="276"/>
          </p14:sldIdLst>
        </p14:section>
        <p14:section name="Community Training &amp; Events" id="{01B37218-4BF8-4834-BCA1-1E4EED006155}">
          <p14:sldIdLst>
            <p14:sldId id="280"/>
            <p14:sldId id="264"/>
            <p14:sldId id="282"/>
            <p14:sldId id="289"/>
            <p14:sldId id="281"/>
          </p14:sldIdLst>
        </p14:section>
        <p14:section name="Keystone Services" id="{E6521AE0-B91E-414E-913A-E093F3E9FDDB}">
          <p14:sldIdLst>
            <p14:sldId id="279"/>
            <p14:sldId id="266"/>
            <p14:sldId id="290"/>
            <p14:sldId id="283"/>
            <p14:sldId id="268"/>
            <p14:sldId id="284"/>
            <p14:sldId id="288"/>
          </p14:sldIdLst>
        </p14:section>
        <p14:section name="Upcoming" id="{993BA920-36CF-42CA-9923-23CD9ADB484D}">
          <p14:sldIdLst>
            <p14:sldId id="286"/>
            <p14:sldId id="270"/>
            <p14:sldId id="285"/>
            <p14:sldId id="287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81550" autoAdjust="0"/>
  </p:normalViewPr>
  <p:slideViewPr>
    <p:cSldViewPr snapToGrid="0">
      <p:cViewPr varScale="1">
        <p:scale>
          <a:sx n="90" d="100"/>
          <a:sy n="90" d="100"/>
        </p:scale>
        <p:origin x="20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1EDF3-0F61-1043-A3DE-E612D38EBC09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732C8-8452-4F49-87AC-D4571BF43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68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2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map with 33 states plus the Virginia Beach area marked green to show that they use KLAS. Of these, 15 states are dark green to indicate self-hosted installations, while 21 states are light green to indicate that they are Keystone-hosted.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9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IRC KLAS Installations</a:t>
            </a:r>
          </a:p>
          <a:p>
            <a:r>
              <a:rPr lang="en-US" dirty="0"/>
              <a:t>Self-hosted: New York, Virginia, South Dakota, Colorado, New Mexico</a:t>
            </a:r>
          </a:p>
          <a:p>
            <a:r>
              <a:rPr lang="en-US" dirty="0"/>
              <a:t>Keystone Hosted: Maryland, West Virginia, Tennessee, Louisiana, Nebraska, Kansas, Oklahoma, Texas, Arizona, Oregon, California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4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KLAS / NDBEDP – National Deaf-Blind Equipment Distribution Program (</a:t>
            </a:r>
            <a:r>
              <a:rPr lang="en-US" dirty="0" err="1"/>
              <a:t>iCanConnect</a:t>
            </a:r>
            <a:r>
              <a:rPr lang="en-US" dirty="0"/>
              <a:t>) - A map with 33 states marked green to show that they use KLAS.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26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“KLAS Development Advisory Committee (KDAC) serves an advisory role to Keystone on new features being developed for future releases of KLAS.”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0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KLAS UC 2021 – for preview updates, please review the conference New Features presentation: https://</a:t>
            </a:r>
            <a:r>
              <a:rPr lang="en-US" dirty="0" err="1"/>
              <a:t>klasusers.com</a:t>
            </a:r>
            <a:r>
              <a:rPr lang="en-US" dirty="0"/>
              <a:t>/knowledge-base/2021-klas-users-conference-presentations-handouts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0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Listed in order of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35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Listed in order of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0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1D1C1D"/>
              </a:solidFill>
              <a:effectLst/>
              <a:latin typeface="Slack-La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6732C8-8452-4F49-87AC-D4571BF43C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5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Light Them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04EF4D-C249-4ADC-99CD-E20CCB367B07}"/>
              </a:ext>
            </a:extLst>
          </p:cNvPr>
          <p:cNvSpPr/>
          <p:nvPr userDrawn="1"/>
        </p:nvSpPr>
        <p:spPr>
          <a:xfrm>
            <a:off x="723014" y="1020726"/>
            <a:ext cx="6741042" cy="421580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75F3F4-8119-47F3-9496-20D1AD89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014" y="1020726"/>
            <a:ext cx="6741042" cy="3359888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E777B3D-E893-4910-BF8B-87F28D98D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014" y="4359349"/>
            <a:ext cx="6741042" cy="87718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381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AF81A92-F6EB-466A-99A1-757B96DB4502}"/>
              </a:ext>
            </a:extLst>
          </p:cNvPr>
          <p:cNvSpPr/>
          <p:nvPr userDrawn="1"/>
        </p:nvSpPr>
        <p:spPr>
          <a:xfrm>
            <a:off x="8879305" y="0"/>
            <a:ext cx="331269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45B00B-48F0-4D93-B5D8-4358671FA0AE}"/>
              </a:ext>
            </a:extLst>
          </p:cNvPr>
          <p:cNvGrpSpPr/>
          <p:nvPr userDrawn="1"/>
        </p:nvGrpSpPr>
        <p:grpSpPr>
          <a:xfrm>
            <a:off x="6641435" y="1027983"/>
            <a:ext cx="4426721" cy="5198857"/>
            <a:chOff x="6641435" y="1027983"/>
            <a:chExt cx="4426721" cy="51988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9CBF1-173D-4760-A513-580456D4F7C3}"/>
                </a:ext>
              </a:extLst>
            </p:cNvPr>
            <p:cNvSpPr/>
            <p:nvPr userDrawn="1"/>
          </p:nvSpPr>
          <p:spPr>
            <a:xfrm rot="5400000">
              <a:off x="6504947" y="1663632"/>
              <a:ext cx="5198857" cy="39275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81A7784-76B5-42CB-B76A-CB2419A4CD28}"/>
                </a:ext>
              </a:extLst>
            </p:cNvPr>
            <p:cNvSpPr/>
            <p:nvPr userDrawn="1"/>
          </p:nvSpPr>
          <p:spPr>
            <a:xfrm rot="16200000">
              <a:off x="6718103" y="2232403"/>
              <a:ext cx="361939" cy="51527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3B77F-4672-4C19-A2EA-4CC8B822FD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95056" y="532015"/>
            <a:ext cx="6503122" cy="569482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81952-77EA-48F2-958D-51BCF42AAF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643415" y="164776"/>
            <a:ext cx="1746604" cy="71015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C0DD-4ECE-449E-AA66-815453A44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26239" y="532015"/>
            <a:ext cx="3927561" cy="5400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8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9F3D07D-C54B-4173-9A7B-B16FA995E66D}"/>
              </a:ext>
            </a:extLst>
          </p:cNvPr>
          <p:cNvGrpSpPr/>
          <p:nvPr userDrawn="1"/>
        </p:nvGrpSpPr>
        <p:grpSpPr>
          <a:xfrm>
            <a:off x="0" y="0"/>
            <a:ext cx="4705004" cy="6858000"/>
            <a:chOff x="0" y="0"/>
            <a:chExt cx="4705004" cy="6858000"/>
          </a:xfrm>
          <a:solidFill>
            <a:schemeClr val="bg2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CBC9A6-6C5D-496C-975B-E7595511874A}"/>
                </a:ext>
              </a:extLst>
            </p:cNvPr>
            <p:cNvSpPr/>
            <p:nvPr userDrawn="1"/>
          </p:nvSpPr>
          <p:spPr>
            <a:xfrm>
              <a:off x="0" y="0"/>
              <a:ext cx="4156364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7E1E6B8-EEB1-429A-85EB-0C42ED64A284}"/>
                </a:ext>
              </a:extLst>
            </p:cNvPr>
            <p:cNvSpPr/>
            <p:nvPr userDrawn="1"/>
          </p:nvSpPr>
          <p:spPr>
            <a:xfrm rot="5400000">
              <a:off x="4167936" y="703324"/>
              <a:ext cx="525494" cy="54864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D08A2-4124-49FA-B783-A167F57F9037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33003" y="150472"/>
            <a:ext cx="3890357" cy="8239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Bahnschrift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133F21-8B39-4290-8E26-FAC7B419EA19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133003" y="974384"/>
            <a:ext cx="3890357" cy="551849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D5452AB-26B8-43D1-BA69-7E989B70236F}"/>
              </a:ext>
            </a:extLst>
          </p:cNvPr>
          <p:cNvSpPr>
            <a:spLocks noGrp="1"/>
          </p:cNvSpPr>
          <p:nvPr userDrawn="1">
            <p:ph idx="10"/>
          </p:nvPr>
        </p:nvSpPr>
        <p:spPr>
          <a:xfrm>
            <a:off x="4469476" y="974384"/>
            <a:ext cx="7399713" cy="551849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2D365A-BEA7-43B0-9941-ECA06D117814}"/>
              </a:ext>
            </a:extLst>
          </p:cNvPr>
          <p:cNvSpPr>
            <a:spLocks noGrp="1"/>
          </p:cNvSpPr>
          <p:nvPr userDrawn="1">
            <p:ph type="body" idx="12"/>
          </p:nvPr>
        </p:nvSpPr>
        <p:spPr>
          <a:xfrm>
            <a:off x="4469476" y="150472"/>
            <a:ext cx="7399713" cy="8239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Bahnschrift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505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45A11C-51A8-444A-9FD2-0784BA7F13C9}"/>
              </a:ext>
            </a:extLst>
          </p:cNvPr>
          <p:cNvSpPr/>
          <p:nvPr userDrawn="1"/>
        </p:nvSpPr>
        <p:spPr>
          <a:xfrm>
            <a:off x="0" y="4984955"/>
            <a:ext cx="2757948" cy="187304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81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1 Per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6F239A1-C016-4439-BAFB-5982A2E94E37}"/>
              </a:ext>
            </a:extLst>
          </p:cNvPr>
          <p:cNvGrpSpPr/>
          <p:nvPr userDrawn="1"/>
        </p:nvGrpSpPr>
        <p:grpSpPr>
          <a:xfrm>
            <a:off x="665748" y="729916"/>
            <a:ext cx="10844464" cy="4432594"/>
            <a:chOff x="673768" y="609600"/>
            <a:chExt cx="10844464" cy="4432594"/>
          </a:xfrm>
          <a:solidFill>
            <a:schemeClr val="accent3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8F498A-A2ED-46F0-A6E4-7F8E27872632}"/>
                </a:ext>
              </a:extLst>
            </p:cNvPr>
            <p:cNvSpPr/>
            <p:nvPr userDrawn="1"/>
          </p:nvSpPr>
          <p:spPr>
            <a:xfrm>
              <a:off x="673768" y="609600"/>
              <a:ext cx="10844464" cy="3769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B2E4AD4-5AD1-497E-87B8-DB3896DA9245}"/>
                </a:ext>
              </a:extLst>
            </p:cNvPr>
            <p:cNvSpPr/>
            <p:nvPr userDrawn="1"/>
          </p:nvSpPr>
          <p:spPr>
            <a:xfrm rot="10800000">
              <a:off x="1876485" y="4281232"/>
              <a:ext cx="666187" cy="7609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A52EE7-D47F-4731-95ED-D780412C86DC}"/>
              </a:ext>
            </a:extLst>
          </p:cNvPr>
          <p:cNvGrpSpPr/>
          <p:nvPr userDrawn="1"/>
        </p:nvGrpSpPr>
        <p:grpSpPr>
          <a:xfrm>
            <a:off x="673768" y="673768"/>
            <a:ext cx="10844464" cy="4352384"/>
            <a:chOff x="673768" y="689810"/>
            <a:chExt cx="10844464" cy="435238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8069A2-DD3A-4408-A245-4D540A84E95C}"/>
                </a:ext>
              </a:extLst>
            </p:cNvPr>
            <p:cNvSpPr/>
            <p:nvPr userDrawn="1"/>
          </p:nvSpPr>
          <p:spPr>
            <a:xfrm>
              <a:off x="673768" y="689810"/>
              <a:ext cx="10844464" cy="37698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0A8C6172-FE25-48B5-A079-4FA646669341}"/>
                </a:ext>
              </a:extLst>
            </p:cNvPr>
            <p:cNvSpPr/>
            <p:nvPr userDrawn="1"/>
          </p:nvSpPr>
          <p:spPr>
            <a:xfrm rot="10800000">
              <a:off x="1948678" y="4417590"/>
              <a:ext cx="498764" cy="6246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5B22C48-A933-4B18-9979-0ABC72E04071}"/>
              </a:ext>
            </a:extLst>
          </p:cNvPr>
          <p:cNvSpPr/>
          <p:nvPr userDrawn="1"/>
        </p:nvSpPr>
        <p:spPr>
          <a:xfrm>
            <a:off x="8211303" y="3427188"/>
            <a:ext cx="3026191" cy="3025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526E64-2FCB-45D1-92FE-EABE06A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0514"/>
            <a:ext cx="10515600" cy="143042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4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add Speaker Name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4496B9-0B9F-4DA7-B3BD-936655A254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310938"/>
            <a:ext cx="7224713" cy="1823871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title and organization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3A89FF-285D-45C2-B172-80C921FC1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40492" y="3303871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48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2 per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4A3B0C6-70B4-4A78-ABBE-DB8CDA348781}"/>
              </a:ext>
            </a:extLst>
          </p:cNvPr>
          <p:cNvSpPr/>
          <p:nvPr userDrawn="1"/>
        </p:nvSpPr>
        <p:spPr>
          <a:xfrm>
            <a:off x="7394785" y="673768"/>
            <a:ext cx="4265197" cy="578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A60193-A9B4-4411-B6DC-0DCF2BE79BE2}"/>
              </a:ext>
            </a:extLst>
          </p:cNvPr>
          <p:cNvSpPr/>
          <p:nvPr userDrawn="1"/>
        </p:nvSpPr>
        <p:spPr>
          <a:xfrm>
            <a:off x="5558589" y="3599841"/>
            <a:ext cx="3039825" cy="3025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0F7C4D-9031-480B-9FB3-A141733E62D1}"/>
              </a:ext>
            </a:extLst>
          </p:cNvPr>
          <p:cNvSpPr/>
          <p:nvPr userDrawn="1"/>
        </p:nvSpPr>
        <p:spPr>
          <a:xfrm>
            <a:off x="515625" y="673768"/>
            <a:ext cx="4265197" cy="5781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526E64-2FCB-45D1-92FE-EABE06A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16" y="880514"/>
            <a:ext cx="3141778" cy="236673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44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Speaker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4496B9-0B9F-4DA7-B3BD-936655A254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2016" y="3501885"/>
            <a:ext cx="4248806" cy="2049912"/>
          </a:xfrm>
          <a:prstGeom prst="rect">
            <a:avLst/>
          </a:prstGeo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F4143603-8C60-4675-8E4B-E81E17F7F6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38120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548061-6C29-42A3-A2E7-BEF2E12F9FB9}"/>
              </a:ext>
            </a:extLst>
          </p:cNvPr>
          <p:cNvSpPr/>
          <p:nvPr userDrawn="1"/>
        </p:nvSpPr>
        <p:spPr>
          <a:xfrm>
            <a:off x="3792137" y="391431"/>
            <a:ext cx="3039825" cy="30258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3A89FF-285D-45C2-B172-80C921FC1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3793" y="232273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2EED7C0-1153-4FC1-AFE5-4D76A28315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94575" y="881063"/>
            <a:ext cx="4265613" cy="2366962"/>
          </a:xfrm>
          <a:prstGeom prst="rect">
            <a:avLst/>
          </a:prstGeom>
        </p:spPr>
        <p:txBody>
          <a:bodyPr anchor="ctr"/>
          <a:lstStyle>
            <a:lvl1pPr marL="0" indent="0" algn="r">
              <a:spcBef>
                <a:spcPts val="0"/>
              </a:spcBef>
              <a:buNone/>
              <a:defRPr sz="44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577AD80-8E12-422F-8EC1-41C16EC0CB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2038" y="3501885"/>
            <a:ext cx="2994025" cy="204960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3600">
                <a:latin typeface="Bahnschrift SemiCondensed" panose="020B0502040204020203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375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3 person pan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C980410-A7F4-466B-8C99-6CA859118559}"/>
              </a:ext>
            </a:extLst>
          </p:cNvPr>
          <p:cNvGrpSpPr/>
          <p:nvPr userDrawn="1"/>
        </p:nvGrpSpPr>
        <p:grpSpPr>
          <a:xfrm>
            <a:off x="665748" y="729916"/>
            <a:ext cx="10844464" cy="4432594"/>
            <a:chOff x="673768" y="609600"/>
            <a:chExt cx="10844464" cy="4432594"/>
          </a:xfrm>
          <a:solidFill>
            <a:schemeClr val="accent3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3519DE-5CA7-4111-BD59-EE543BC90A50}"/>
                </a:ext>
              </a:extLst>
            </p:cNvPr>
            <p:cNvSpPr/>
            <p:nvPr userDrawn="1"/>
          </p:nvSpPr>
          <p:spPr>
            <a:xfrm>
              <a:off x="673768" y="609600"/>
              <a:ext cx="10844464" cy="3769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1649403-BE6B-469C-BDF3-F89C24F4269D}"/>
                </a:ext>
              </a:extLst>
            </p:cNvPr>
            <p:cNvSpPr/>
            <p:nvPr userDrawn="1"/>
          </p:nvSpPr>
          <p:spPr>
            <a:xfrm rot="10800000">
              <a:off x="1876485" y="4281232"/>
              <a:ext cx="666187" cy="76096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AB1A5A-60CF-49C8-BD24-B3271A4C3B16}"/>
              </a:ext>
            </a:extLst>
          </p:cNvPr>
          <p:cNvGrpSpPr/>
          <p:nvPr userDrawn="1"/>
        </p:nvGrpSpPr>
        <p:grpSpPr>
          <a:xfrm>
            <a:off x="673768" y="673768"/>
            <a:ext cx="10844464" cy="4352384"/>
            <a:chOff x="673768" y="689810"/>
            <a:chExt cx="10844464" cy="435238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E36F68-A3EC-49B5-93C2-3755E5F0ABE7}"/>
                </a:ext>
              </a:extLst>
            </p:cNvPr>
            <p:cNvSpPr/>
            <p:nvPr userDrawn="1"/>
          </p:nvSpPr>
          <p:spPr>
            <a:xfrm>
              <a:off x="673768" y="689810"/>
              <a:ext cx="10844464" cy="376989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52B2D-8293-4C9D-B6BC-D5AED4015872}"/>
                </a:ext>
              </a:extLst>
            </p:cNvPr>
            <p:cNvSpPr/>
            <p:nvPr userDrawn="1"/>
          </p:nvSpPr>
          <p:spPr>
            <a:xfrm rot="10800000">
              <a:off x="1948678" y="4417590"/>
              <a:ext cx="498764" cy="6246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B4B222-08E7-48C2-B8D3-C59DE0F408D2}"/>
              </a:ext>
            </a:extLst>
          </p:cNvPr>
          <p:cNvSpPr/>
          <p:nvPr userDrawn="1"/>
        </p:nvSpPr>
        <p:spPr>
          <a:xfrm>
            <a:off x="1461305" y="3576106"/>
            <a:ext cx="3026191" cy="3025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4DFC87-ACA9-4930-A1CB-9E3926303588}"/>
              </a:ext>
            </a:extLst>
          </p:cNvPr>
          <p:cNvSpPr/>
          <p:nvPr userDrawn="1"/>
        </p:nvSpPr>
        <p:spPr>
          <a:xfrm>
            <a:off x="4867267" y="3555524"/>
            <a:ext cx="3026191" cy="3025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B1218A-56A6-4382-986D-6FFCECC09BD4}"/>
              </a:ext>
            </a:extLst>
          </p:cNvPr>
          <p:cNvSpPr/>
          <p:nvPr userDrawn="1"/>
        </p:nvSpPr>
        <p:spPr>
          <a:xfrm>
            <a:off x="8339639" y="3555524"/>
            <a:ext cx="3026191" cy="3025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526E64-2FCB-45D1-92FE-EABE06A83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0514"/>
            <a:ext cx="10515600" cy="241132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  <a:defRPr sz="48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Speaker One</a:t>
            </a:r>
            <a:br>
              <a:rPr lang="en-US" dirty="0"/>
            </a:br>
            <a:r>
              <a:rPr lang="en-US" dirty="0"/>
              <a:t>Speaker Two</a:t>
            </a:r>
            <a:br>
              <a:rPr lang="en-US" dirty="0"/>
            </a:br>
            <a:r>
              <a:rPr lang="en-US" dirty="0"/>
              <a:t>Speaker Three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3A89FF-285D-45C2-B172-80C921FC1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95917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91F6728-3FE7-4F97-8749-2BD1CAB5B1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58385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E32887D-CD6A-468A-8D95-2E680C67BF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52937" y="3429000"/>
            <a:ext cx="2943225" cy="30258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6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Panel 4+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E85649-6E37-4428-94E4-EAFA16D1E3C1}"/>
              </a:ext>
            </a:extLst>
          </p:cNvPr>
          <p:cNvGrpSpPr/>
          <p:nvPr userDrawn="1"/>
        </p:nvGrpSpPr>
        <p:grpSpPr>
          <a:xfrm>
            <a:off x="673768" y="659102"/>
            <a:ext cx="10844464" cy="5448984"/>
            <a:chOff x="673768" y="689810"/>
            <a:chExt cx="10844464" cy="5448984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2E1888-D1C4-423E-A9DF-B9684ECFF0D0}"/>
                </a:ext>
              </a:extLst>
            </p:cNvPr>
            <p:cNvSpPr/>
            <p:nvPr userDrawn="1"/>
          </p:nvSpPr>
          <p:spPr>
            <a:xfrm>
              <a:off x="673768" y="689810"/>
              <a:ext cx="10844464" cy="49235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8A9DF5A-9879-48C9-BC6A-0230389CD9F5}"/>
                </a:ext>
              </a:extLst>
            </p:cNvPr>
            <p:cNvSpPr/>
            <p:nvPr userDrawn="1"/>
          </p:nvSpPr>
          <p:spPr>
            <a:xfrm rot="10800000">
              <a:off x="1927059" y="5514190"/>
              <a:ext cx="498764" cy="62460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AE7ED9-68BC-4629-B831-E2367EBBA880}"/>
              </a:ext>
            </a:extLst>
          </p:cNvPr>
          <p:cNvGrpSpPr/>
          <p:nvPr userDrawn="1"/>
        </p:nvGrpSpPr>
        <p:grpSpPr>
          <a:xfrm>
            <a:off x="673768" y="659103"/>
            <a:ext cx="10844464" cy="5262264"/>
            <a:chOff x="673768" y="700068"/>
            <a:chExt cx="10844464" cy="5262264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F99531-49CF-42C7-B2A9-CBBA71C9BB28}"/>
                </a:ext>
              </a:extLst>
            </p:cNvPr>
            <p:cNvSpPr/>
            <p:nvPr userDrawn="1"/>
          </p:nvSpPr>
          <p:spPr>
            <a:xfrm>
              <a:off x="673768" y="700068"/>
              <a:ext cx="10844464" cy="48404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2B5524A-7144-4CCD-82AB-630054D5766E}"/>
                </a:ext>
              </a:extLst>
            </p:cNvPr>
            <p:cNvSpPr/>
            <p:nvPr userDrawn="1"/>
          </p:nvSpPr>
          <p:spPr>
            <a:xfrm rot="10800000">
              <a:off x="1927059" y="5337728"/>
              <a:ext cx="498764" cy="6246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2F93627-3781-4D01-904D-F486AAAB5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0514"/>
            <a:ext cx="10515600" cy="441624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  <a:defRPr sz="48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Speaker One</a:t>
            </a:r>
            <a:br>
              <a:rPr lang="en-US" dirty="0"/>
            </a:br>
            <a:r>
              <a:rPr lang="en-US" dirty="0"/>
              <a:t>Speaker Two</a:t>
            </a:r>
            <a:br>
              <a:rPr lang="en-US" dirty="0"/>
            </a:br>
            <a:r>
              <a:rPr lang="en-US" dirty="0"/>
              <a:t>Speaker Three</a:t>
            </a:r>
            <a:br>
              <a:rPr lang="en-US" dirty="0"/>
            </a:br>
            <a:r>
              <a:rPr lang="en-US" dirty="0"/>
              <a:t>Speaker Four</a:t>
            </a:r>
          </a:p>
        </p:txBody>
      </p:sp>
    </p:spTree>
    <p:extLst>
      <p:ext uri="{BB962C8B-B14F-4D97-AF65-F5344CB8AC3E}">
        <p14:creationId xmlns:p14="http://schemas.microsoft.com/office/powerpoint/2010/main" val="323792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EAA5A7-CA36-47CB-8521-B680F62D3D19}"/>
              </a:ext>
            </a:extLst>
          </p:cNvPr>
          <p:cNvSpPr/>
          <p:nvPr userDrawn="1"/>
        </p:nvSpPr>
        <p:spPr>
          <a:xfrm>
            <a:off x="3757353" y="2593571"/>
            <a:ext cx="7896318" cy="3674709"/>
          </a:xfrm>
          <a:prstGeom prst="rect">
            <a:avLst/>
          </a:prstGeom>
          <a:solidFill>
            <a:schemeClr val="bg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CD6912-EBD5-44A6-B41B-28B06BA4C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7353" y="2593571"/>
            <a:ext cx="7896318" cy="2818787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>
                <a:solidFill>
                  <a:schemeClr val="accent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E773DD1-F388-4F1A-A820-1513216C5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7353" y="5391094"/>
            <a:ext cx="7896318" cy="87718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074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61481F-15D9-4119-9813-4A58E770F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73"/>
          <a:stretch/>
        </p:blipFill>
        <p:spPr>
          <a:xfrm>
            <a:off x="0" y="0"/>
            <a:ext cx="4355869" cy="6858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CE67D4-239F-4671-9E81-8D0D0E31F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876" y="1379913"/>
            <a:ext cx="7331826" cy="520376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CF9E7B-6D11-46B7-9271-03C77455D9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21876" y="274321"/>
            <a:ext cx="7331826" cy="1105592"/>
          </a:xfrm>
          <a:prstGeom prst="rect">
            <a:avLst/>
          </a:prstGeom>
          <a:noFill/>
        </p:spPr>
        <p:txBody>
          <a:bodyPr anchor="ctr" anchorCtr="0"/>
          <a:lstStyle>
            <a:lvl1pPr algn="ctr">
              <a:defRPr sz="6000">
                <a:solidFill>
                  <a:schemeClr val="bg2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1722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B9A655-DEBB-43EF-9F76-A07E88A2E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69DF56-A5E2-449D-ABA6-BE8C0E4DA076}"/>
              </a:ext>
            </a:extLst>
          </p:cNvPr>
          <p:cNvSpPr/>
          <p:nvPr userDrawn="1"/>
        </p:nvSpPr>
        <p:spPr>
          <a:xfrm>
            <a:off x="10113817" y="0"/>
            <a:ext cx="207818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4A16BE-332C-408C-8849-36A2FC2A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2071328"/>
            <a:ext cx="9725892" cy="4412598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2903B-65FB-46A4-AD63-80DD615C10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64581" y="5999362"/>
            <a:ext cx="1746604" cy="7101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CE4B62-6B42-4411-8D58-E6EB9549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374073"/>
            <a:ext cx="9725892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16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5F8FF8-89D6-49BF-A702-909B06E24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FB893E-498D-4448-81C2-C6819DEC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A39A6-091B-482E-95D2-EAECE5E0B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10515600" cy="394412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245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D6B23C1-9560-4835-AD5C-DD53FBC4AAE2}"/>
              </a:ext>
            </a:extLst>
          </p:cNvPr>
          <p:cNvSpPr/>
          <p:nvPr userDrawn="1"/>
        </p:nvSpPr>
        <p:spPr>
          <a:xfrm>
            <a:off x="0" y="0"/>
            <a:ext cx="415636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66ECA4-6815-4872-BEA9-75CE4EE2CF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FED01A-50C3-49BE-B060-D75F3093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F78820-77C2-4A96-93AE-4EEE073FE5F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69476" y="2188368"/>
            <a:ext cx="7399713" cy="430450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0C2CC51-0198-4402-AF2E-CA4E464D86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33003" y="2188368"/>
            <a:ext cx="3890357" cy="430450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14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FE43F8-11E9-4A6E-A5CA-1CE30DC8F5CD}"/>
              </a:ext>
            </a:extLst>
          </p:cNvPr>
          <p:cNvGrpSpPr/>
          <p:nvPr userDrawn="1"/>
        </p:nvGrpSpPr>
        <p:grpSpPr>
          <a:xfrm>
            <a:off x="681644" y="665018"/>
            <a:ext cx="10823171" cy="6027877"/>
            <a:chOff x="681644" y="665018"/>
            <a:chExt cx="10823171" cy="6027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7AC97F-B14E-4162-BA7A-DD43A8028684}"/>
                </a:ext>
              </a:extLst>
            </p:cNvPr>
            <p:cNvSpPr/>
            <p:nvPr userDrawn="1"/>
          </p:nvSpPr>
          <p:spPr>
            <a:xfrm>
              <a:off x="681644" y="665018"/>
              <a:ext cx="10823171" cy="5419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E7E42F7D-12E9-4C5A-B1E8-AF32A15F2C28}"/>
                </a:ext>
              </a:extLst>
            </p:cNvPr>
            <p:cNvSpPr/>
            <p:nvPr userDrawn="1"/>
          </p:nvSpPr>
          <p:spPr>
            <a:xfrm rot="10800000">
              <a:off x="9360131" y="6068291"/>
              <a:ext cx="498764" cy="6246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404AC3-94B9-4373-BABA-2D99325E4F7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2785" y="773084"/>
            <a:ext cx="10624793" cy="520351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“Key Takeaway” information or a large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50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e Poll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DED809-6BC8-401E-BE28-9A70AF6147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03" y="2430479"/>
            <a:ext cx="6425931" cy="87718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2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question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54B106-394B-47CC-BAA7-9F61563B90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33003" y="3429000"/>
            <a:ext cx="6766561" cy="30638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answer options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755FE51-DE31-42B7-8FD6-BBF376FF8B9A}"/>
              </a:ext>
            </a:extLst>
          </p:cNvPr>
          <p:cNvSpPr/>
          <p:nvPr userDrawn="1"/>
        </p:nvSpPr>
        <p:spPr>
          <a:xfrm>
            <a:off x="2310938" y="1684541"/>
            <a:ext cx="498764" cy="62460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17D1E8-1EF8-4AEC-B560-1B1C660EF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12192000" cy="2051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42C5806-325F-4C46-A815-E25E0BF595B4}"/>
              </a:ext>
            </a:extLst>
          </p:cNvPr>
          <p:cNvGrpSpPr/>
          <p:nvPr userDrawn="1"/>
        </p:nvGrpSpPr>
        <p:grpSpPr>
          <a:xfrm rot="10800000">
            <a:off x="717884" y="2416174"/>
            <a:ext cx="4426721" cy="3799052"/>
            <a:chOff x="6641435" y="1027983"/>
            <a:chExt cx="4426721" cy="519885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4BC91B7-A1E4-42FE-9159-C4402AE12947}"/>
                </a:ext>
              </a:extLst>
            </p:cNvPr>
            <p:cNvSpPr/>
            <p:nvPr userDrawn="1"/>
          </p:nvSpPr>
          <p:spPr>
            <a:xfrm rot="5400000">
              <a:off x="6504947" y="1663632"/>
              <a:ext cx="5198857" cy="39275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112BDFE-F5A0-427E-9577-457227B5B0DE}"/>
                </a:ext>
              </a:extLst>
            </p:cNvPr>
            <p:cNvSpPr/>
            <p:nvPr userDrawn="1"/>
          </p:nvSpPr>
          <p:spPr>
            <a:xfrm rot="16200000">
              <a:off x="6718103" y="2232403"/>
              <a:ext cx="361939" cy="51527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C5C0DD-4ECE-449E-AA66-815453A44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559" y="2232837"/>
            <a:ext cx="3927561" cy="363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ECBA3A7-0F4E-406A-AAA0-C09F8D603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559" y="365125"/>
            <a:ext cx="10892241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3B77F-4672-4C19-A2EA-4CC8B822FD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50678" y="2232837"/>
            <a:ext cx="6503122" cy="394412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tx1"/>
                </a:solidFill>
              </a:defRPr>
            </a:lvl2pPr>
            <a:lvl3pPr>
              <a:defRPr sz="2800">
                <a:solidFill>
                  <a:schemeClr val="tx1"/>
                </a:solidFill>
              </a:defRPr>
            </a:lvl3pPr>
            <a:lvl4pPr>
              <a:defRPr sz="2800">
                <a:solidFill>
                  <a:schemeClr val="tx1"/>
                </a:solidFill>
              </a:defRPr>
            </a:lvl4pPr>
            <a:lvl5pPr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94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66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2" r:id="rId3"/>
    <p:sldLayoutId id="2147483664" r:id="rId4"/>
    <p:sldLayoutId id="2147483650" r:id="rId5"/>
    <p:sldLayoutId id="2147483652" r:id="rId6"/>
    <p:sldLayoutId id="2147483655" r:id="rId7"/>
    <p:sldLayoutId id="2147483665" r:id="rId8"/>
    <p:sldLayoutId id="2147483657" r:id="rId9"/>
    <p:sldLayoutId id="2147483663" r:id="rId10"/>
    <p:sldLayoutId id="2147483653" r:id="rId11"/>
    <p:sldLayoutId id="2147483666" r:id="rId12"/>
    <p:sldLayoutId id="2147483658" r:id="rId13"/>
    <p:sldLayoutId id="2147483659" r:id="rId14"/>
    <p:sldLayoutId id="2147483660" r:id="rId15"/>
    <p:sldLayoutId id="214748366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ggle.email/join/klasusers@lists.klas.com" TargetMode="External"/><Relationship Id="rId2" Type="http://schemas.openxmlformats.org/officeDocument/2006/relationships/hyperlink" Target="https://klasusers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gaggle.email/join/klasusers-irc@lists.klas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users.com/klasnews/klas-development-advisory-committee-kdac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klasusers.com/klasnews/online-administrator-s-training" TargetMode="Externa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AmazonWebservices_Logo.sv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bout.gitlab.com/security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812C5B-79A3-471F-BE84-5D12C116F9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/>
              <a:t>KLAS Mini-Conference:</a:t>
            </a:r>
            <a:br>
              <a:rPr lang="en-US" dirty="0"/>
            </a:br>
            <a:r>
              <a:rPr lang="en-US" dirty="0"/>
              <a:t>Keystone Updates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EB2C6E5-84C5-42E7-97F0-0984F41250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May 3,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839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53B5E3-90D3-C810-EC58-E08C9503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376" y="5566554"/>
            <a:ext cx="6583930" cy="542746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Current </a:t>
            </a:r>
            <a:r>
              <a:rPr lang="en-US" dirty="0" err="1"/>
              <a:t>iCanConnect</a:t>
            </a:r>
            <a:r>
              <a:rPr lang="en-US" dirty="0"/>
              <a:t> Customers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7F8AD-1FB0-31D0-09CE-5A242E3F3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420" y="626698"/>
            <a:ext cx="9358943" cy="544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20964-08C1-3DDE-C230-4D20F62E8A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KLAS Users’ Community, Training</a:t>
            </a:r>
            <a:br>
              <a:rPr lang="en-US" dirty="0"/>
            </a:br>
            <a:r>
              <a:rPr lang="en-US" dirty="0"/>
              <a:t>&amp;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6C600E-EA90-E15E-D59D-C5AEC0C506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28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5CB1-E930-C341-A887-AE6BA8D9B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Users’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2B580-B768-1347-8C8C-D5ADF8B4B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10515600" cy="4260038"/>
          </a:xfrm>
        </p:spPr>
        <p:txBody>
          <a:bodyPr/>
          <a:lstStyle/>
          <a:p>
            <a:r>
              <a:rPr lang="en-US" dirty="0">
                <a:hlinkClick r:id="rId2"/>
              </a:rPr>
              <a:t>KLASUsers.com</a:t>
            </a:r>
            <a:endParaRPr lang="en-US" dirty="0"/>
          </a:p>
          <a:p>
            <a:pPr lvl="1"/>
            <a:r>
              <a:rPr lang="en-US" dirty="0"/>
              <a:t>Knowledge Base, Latest News, &amp; Discussion Forum</a:t>
            </a:r>
          </a:p>
          <a:p>
            <a:pPr lvl="1"/>
            <a:r>
              <a:rPr lang="en-US" dirty="0"/>
              <a:t>Added tag list &amp; search functionality to aid navigation</a:t>
            </a:r>
          </a:p>
          <a:p>
            <a:r>
              <a:rPr lang="en-US" dirty="0">
                <a:hlinkClick r:id="rId3"/>
              </a:rPr>
              <a:t>KLASUsers</a:t>
            </a:r>
            <a:r>
              <a:rPr lang="en-US" dirty="0"/>
              <a:t> e-list &amp; </a:t>
            </a:r>
            <a:r>
              <a:rPr lang="en-US" dirty="0">
                <a:hlinkClick r:id="rId4"/>
              </a:rPr>
              <a:t>KLAS IRC Users’ e-list</a:t>
            </a:r>
            <a:endParaRPr lang="en-US" dirty="0"/>
          </a:p>
          <a:p>
            <a:r>
              <a:rPr lang="en-US" dirty="0"/>
              <a:t>Users Group committees:</a:t>
            </a:r>
          </a:p>
          <a:p>
            <a:pPr lvl="1"/>
            <a:r>
              <a:rPr lang="en-US" dirty="0"/>
              <a:t>KLAS Users Program Committee - recruiting</a:t>
            </a:r>
          </a:p>
          <a:p>
            <a:pPr lvl="1"/>
            <a:r>
              <a:rPr lang="en-US" dirty="0"/>
              <a:t>KLAS Users Logistics Committee - recruiting</a:t>
            </a:r>
          </a:p>
          <a:p>
            <a:pPr lvl="1"/>
            <a:r>
              <a:rPr lang="en-US" dirty="0"/>
              <a:t>KLAS Development Advisory Committee (KDAC)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39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7C71-3FA8-A47D-D3EB-4D34B718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KDAC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B8AEF-0B37-1AF1-B4DF-5FE6E8025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KLAS Development Advisory Committee</a:t>
            </a:r>
            <a:endParaRPr lang="en-US" dirty="0"/>
          </a:p>
          <a:p>
            <a:r>
              <a:rPr lang="en-US" dirty="0"/>
              <a:t>Serves an advisory role to Keystone on new features being developed for future releases of KLAS.</a:t>
            </a:r>
          </a:p>
          <a:p>
            <a:r>
              <a:rPr lang="en-US" dirty="0"/>
              <a:t>Meets 1x/month</a:t>
            </a:r>
          </a:p>
          <a:p>
            <a:r>
              <a:rPr lang="en-US" dirty="0"/>
              <a:t>Representatives from LBPD, IRC, &amp; Organization / School Libraries</a:t>
            </a:r>
          </a:p>
          <a:p>
            <a:r>
              <a:rPr lang="en-US" dirty="0"/>
              <a:t>2021 &amp; 2022 Surveys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71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8342-A1CB-FF32-E4B9-F628AD04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KDAC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3071B-47DB-CDFF-9627-0487FCF57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53" y="2232836"/>
            <a:ext cx="11922826" cy="4346093"/>
          </a:xfrm>
        </p:spPr>
        <p:txBody>
          <a:bodyPr numCol="2"/>
          <a:lstStyle/>
          <a:p>
            <a:pPr lvl="1"/>
            <a:r>
              <a:rPr lang="en-US" sz="2200" dirty="0"/>
              <a:t>Sam Lundberg - New Mexico Talking Book Library (small Talking Book Library), KDAC Chair</a:t>
            </a:r>
          </a:p>
          <a:p>
            <a:pPr lvl="1"/>
            <a:r>
              <a:rPr lang="en-US" sz="2200" dirty="0"/>
              <a:t>Tony Bucci - Arizona Talking Book Library, KLAS Users' Group Officer Liaison</a:t>
            </a:r>
          </a:p>
          <a:p>
            <a:pPr lvl="1"/>
            <a:r>
              <a:rPr lang="en-US" sz="2200" dirty="0"/>
              <a:t>Shawn Lemieux - New York State Talking Book &amp; Braille Library (large Talking Book Library), KDAC Secretary</a:t>
            </a:r>
          </a:p>
          <a:p>
            <a:pPr lvl="1"/>
            <a:r>
              <a:rPr lang="en-US" sz="2200" dirty="0"/>
              <a:t>Dianne </a:t>
            </a:r>
            <a:r>
              <a:rPr lang="en-US" sz="2200" dirty="0" err="1"/>
              <a:t>Keadle</a:t>
            </a:r>
            <a:r>
              <a:rPr lang="en-US" sz="2200" dirty="0"/>
              <a:t> - South Carolina Talking Book Services (mid-sized Talking Book Library)</a:t>
            </a:r>
          </a:p>
          <a:p>
            <a:pPr lvl="1"/>
            <a:r>
              <a:rPr lang="en-US" sz="2200" dirty="0"/>
              <a:t>Ricardo Cisneros - San Francisco Public Library - Talking Books and Braille Center (subregional Talking Book Library)</a:t>
            </a:r>
          </a:p>
          <a:p>
            <a:pPr lvl="1"/>
            <a:r>
              <a:rPr lang="en-US" sz="2200" dirty="0"/>
              <a:t>Donald </a:t>
            </a:r>
            <a:r>
              <a:rPr lang="en-US" sz="2200" dirty="0" err="1"/>
              <a:t>Salvato</a:t>
            </a:r>
            <a:r>
              <a:rPr lang="en-US" sz="2200" dirty="0"/>
              <a:t> - Xavier Society for the Blind (schools and special organizations)</a:t>
            </a:r>
          </a:p>
          <a:p>
            <a:pPr lvl="1"/>
            <a:r>
              <a:rPr lang="en-US" sz="2200" dirty="0"/>
              <a:t>Christina </a:t>
            </a:r>
            <a:r>
              <a:rPr lang="en-US" sz="2200" dirty="0" err="1"/>
              <a:t>Quitana</a:t>
            </a:r>
            <a:r>
              <a:rPr lang="en-US" sz="2200" dirty="0"/>
              <a:t> - Arizona Instructional Resource Center (Instructional Resource Centers)</a:t>
            </a:r>
          </a:p>
          <a:p>
            <a:pPr lvl="1"/>
            <a:r>
              <a:rPr lang="en-US" sz="2200" dirty="0"/>
              <a:t>Crystal Grimes - Oregon Talking Book &amp; Braille Library (member at large)</a:t>
            </a:r>
          </a:p>
          <a:p>
            <a:pPr lvl="1"/>
            <a:r>
              <a:rPr lang="en-US" sz="2200" dirty="0"/>
              <a:t>Dan </a:t>
            </a:r>
            <a:r>
              <a:rPr lang="en-US" sz="2200" dirty="0" err="1"/>
              <a:t>Malosh</a:t>
            </a:r>
            <a:r>
              <a:rPr lang="en-US" sz="2200" dirty="0"/>
              <a:t> - Minnesota Braille and Talking Book Library (member at large)</a:t>
            </a:r>
          </a:p>
          <a:p>
            <a:pPr lvl="1"/>
            <a:r>
              <a:rPr lang="en-US" sz="2200" dirty="0"/>
              <a:t>Pepper Watson - Oklahoma Accessible Instructional Materials Center (member at large)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4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5CB1-E930-C341-A887-AE6BA8D9B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Users’ Training &amp; Events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7E2BA1-3EE3-ED7D-106B-CC36AD9E8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1716"/>
            <a:ext cx="10515600" cy="4503243"/>
          </a:xfrm>
        </p:spPr>
        <p:txBody>
          <a:bodyPr/>
          <a:lstStyle/>
          <a:p>
            <a:r>
              <a:rPr lang="en-US" dirty="0"/>
              <a:t>Keystone webinars </a:t>
            </a:r>
          </a:p>
          <a:p>
            <a:r>
              <a:rPr lang="en-US" dirty="0"/>
              <a:t>User-led webinars &amp; roundtables</a:t>
            </a:r>
          </a:p>
          <a:p>
            <a:r>
              <a:rPr lang="en-US" dirty="0"/>
              <a:t>KLAS Users’ Conference</a:t>
            </a:r>
          </a:p>
          <a:p>
            <a:pPr lvl="1"/>
            <a:r>
              <a:rPr lang="en-US" dirty="0"/>
              <a:t>2021 - first fully-online &amp; largest attendance ever</a:t>
            </a:r>
          </a:p>
          <a:p>
            <a:pPr lvl="1"/>
            <a:r>
              <a:rPr lang="en-US" dirty="0"/>
              <a:t>2023 at Tennessee School for the Blind in Nashville</a:t>
            </a:r>
          </a:p>
          <a:p>
            <a:r>
              <a:rPr lang="en-US" dirty="0">
                <a:hlinkClick r:id="rId2"/>
              </a:rPr>
              <a:t>Online KLAS Administrator Training</a:t>
            </a:r>
            <a:endParaRPr lang="en-US" dirty="0"/>
          </a:p>
          <a:p>
            <a:pPr lvl="1"/>
            <a:r>
              <a:rPr lang="en-US" dirty="0"/>
              <a:t>LBPD - September 12-15</a:t>
            </a:r>
          </a:p>
          <a:p>
            <a:pPr lvl="1"/>
            <a:r>
              <a:rPr lang="en-US" dirty="0"/>
              <a:t>IRC – need 2 to commit then will schedule</a:t>
            </a:r>
          </a:p>
        </p:txBody>
      </p:sp>
    </p:spTree>
    <p:extLst>
      <p:ext uri="{BB962C8B-B14F-4D97-AF65-F5344CB8AC3E}">
        <p14:creationId xmlns:p14="http://schemas.microsoft.com/office/powerpoint/2010/main" val="676743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31F0-3769-3F0B-4D98-310B6EA9F3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Keystone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CC129-B29C-72CA-98EB-A832A27F8A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63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E83B-B0CB-2A40-933E-0807D7C3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Hosting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9113F2-C1B7-476D-B8D6-60B8718F4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Beginning in February 2020, Keystone’s database hosting moved to Amazon AWS servers.</a:t>
            </a:r>
          </a:p>
          <a:p>
            <a:endParaRPr lang="en-US" dirty="0"/>
          </a:p>
          <a:p>
            <a:r>
              <a:rPr lang="en-US" dirty="0"/>
              <a:t>How does this benefit libraries?</a:t>
            </a:r>
          </a:p>
          <a:p>
            <a:pPr lvl="1"/>
            <a:r>
              <a:rPr lang="en-US" dirty="0"/>
              <a:t>Multiple zones across the US </a:t>
            </a:r>
            <a:r>
              <a:rPr lang="en-US"/>
              <a:t>(in VA</a:t>
            </a:r>
            <a:r>
              <a:rPr lang="en-US" dirty="0"/>
              <a:t>, OH, CA, OR)</a:t>
            </a:r>
          </a:p>
          <a:p>
            <a:pPr lvl="1"/>
            <a:r>
              <a:rPr lang="en-US" dirty="0"/>
              <a:t>Amazon security practices, plus our own efforts</a:t>
            </a:r>
          </a:p>
          <a:p>
            <a:pPr lvl="1"/>
            <a:r>
              <a:rPr lang="en-US" dirty="0"/>
              <a:t>Encryption of file storage</a:t>
            </a:r>
          </a:p>
          <a:p>
            <a:pPr lvl="1"/>
            <a:r>
              <a:rPr lang="en-US" dirty="0"/>
              <a:t>IT groups are much more comfortable with AWS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9FF2A-07EE-4EE1-B367-6487093CD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57585" y="2956611"/>
            <a:ext cx="3527487" cy="1325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C720CC-62DD-4449-886E-E54A94443F31}"/>
              </a:ext>
            </a:extLst>
          </p:cNvPr>
          <p:cNvSpPr txBox="1"/>
          <p:nvPr/>
        </p:nvSpPr>
        <p:spPr>
          <a:xfrm>
            <a:off x="-3141552" y="6603696"/>
            <a:ext cx="53415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commons.wikimedia.org/wiki/File:AmazonWebservices_Logo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34068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F4C8F-F9CE-4442-8A47-AF325CC2A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Hosting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4FC2-17EC-49B3-A3B4-6B9F06E9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Database Backups </a:t>
            </a:r>
          </a:p>
          <a:p>
            <a:pPr lvl="2"/>
            <a:r>
              <a:rPr lang="en-US" dirty="0"/>
              <a:t>Backups stored  in multiple AWS zones</a:t>
            </a:r>
          </a:p>
          <a:p>
            <a:pPr lvl="2"/>
            <a:r>
              <a:rPr lang="en-US" dirty="0"/>
              <a:t>Encrypted Backups also stored outside of AWS, on Google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System restore </a:t>
            </a:r>
          </a:p>
          <a:p>
            <a:pPr lvl="2"/>
            <a:r>
              <a:rPr lang="en-US" dirty="0"/>
              <a:t>Scripted automated restore of systems</a:t>
            </a:r>
          </a:p>
          <a:p>
            <a:pPr lvl="3"/>
            <a:r>
              <a:rPr lang="en-US" dirty="0"/>
              <a:t>Previously, restoring a system took hours</a:t>
            </a:r>
          </a:p>
          <a:p>
            <a:pPr lvl="3"/>
            <a:r>
              <a:rPr lang="en-US" dirty="0"/>
              <a:t>Now, all customers can be restored in less than 30 minutes</a:t>
            </a:r>
          </a:p>
        </p:txBody>
      </p:sp>
    </p:spTree>
    <p:extLst>
      <p:ext uri="{BB962C8B-B14F-4D97-AF65-F5344CB8AC3E}">
        <p14:creationId xmlns:p14="http://schemas.microsoft.com/office/powerpoint/2010/main" val="182563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199FE-45BD-F9A4-1C52-58ECB570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SSAE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D0252-B57E-832D-5869-539A4A633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SSAE Audit = an independent review of our IT procedures to ensure we’re meeting security standards</a:t>
            </a:r>
          </a:p>
          <a:p>
            <a:r>
              <a:rPr lang="en-US" dirty="0"/>
              <a:t>Successfully completed 2021 audit</a:t>
            </a:r>
          </a:p>
          <a:p>
            <a:pPr lvl="1"/>
            <a:r>
              <a:rPr lang="en-US" dirty="0"/>
              <a:t>Audit report available for your IT group to review</a:t>
            </a:r>
          </a:p>
          <a:p>
            <a:r>
              <a:rPr lang="en-US" dirty="0"/>
              <a:t>2022 audit has started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9559D-03AD-4CD6-BD28-64044B1CE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83178" y="4833391"/>
            <a:ext cx="1670622" cy="16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9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0805C-2961-4CDF-9AFC-761A8F871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10877"/>
            <a:ext cx="10515600" cy="771305"/>
          </a:xfrm>
        </p:spPr>
        <p:txBody>
          <a:bodyPr>
            <a:normAutofit/>
          </a:bodyPr>
          <a:lstStyle/>
          <a:p>
            <a:pPr algn="l">
              <a:lnSpc>
                <a:spcPts val="4500"/>
              </a:lnSpc>
            </a:pPr>
            <a:r>
              <a:rPr lang="en-US" dirty="0"/>
              <a:t>Keystone Staff Presenters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04310D-CD69-4814-8E12-235A5A43E0BC}"/>
              </a:ext>
            </a:extLst>
          </p:cNvPr>
          <p:cNvSpPr txBox="1"/>
          <p:nvPr/>
        </p:nvSpPr>
        <p:spPr>
          <a:xfrm>
            <a:off x="958643" y="1607024"/>
            <a:ext cx="1039515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</a:rPr>
              <a:t>James Burts</a:t>
            </a:r>
            <a:r>
              <a:rPr lang="en-US" sz="3600" dirty="0">
                <a:solidFill>
                  <a:schemeClr val="tx1"/>
                </a:solidFill>
              </a:rPr>
              <a:t>, Chief Executive Officer</a:t>
            </a:r>
          </a:p>
          <a:p>
            <a:pPr>
              <a:spcAft>
                <a:spcPts val="600"/>
              </a:spcAft>
            </a:pPr>
            <a:r>
              <a:rPr lang="en-US" sz="3600" b="1" dirty="0"/>
              <a:t>Andrea Ewing </a:t>
            </a:r>
            <a:r>
              <a:rPr lang="en-US" sz="3600" b="1" dirty="0" err="1"/>
              <a:t>Callicutt</a:t>
            </a:r>
            <a:r>
              <a:rPr lang="en-US" sz="3600" dirty="0"/>
              <a:t>, Director of Marketing, Sales &amp; Communications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4A3FF-7190-3645-6D36-5FA64A508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 r="5154" b="5813"/>
          <a:stretch/>
        </p:blipFill>
        <p:spPr>
          <a:xfrm>
            <a:off x="8524463" y="3342013"/>
            <a:ext cx="2433634" cy="3118683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DDE4C4-FE01-5DCC-FBE2-4623863994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4" t="22467" r="24321" b="7811"/>
          <a:stretch/>
        </p:blipFill>
        <p:spPr>
          <a:xfrm rot="5400000">
            <a:off x="5296281" y="3628216"/>
            <a:ext cx="3118682" cy="2546279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4974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E83B-B0CB-2A40-933E-0807D7C3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Scribe 2.0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9113F2-C1B7-476D-B8D6-60B8718F4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Redesigned equipment for KLAS’ Scribe duplication on demand system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Reached agreement with NLS to unlock white cartridges for duplication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9A70F-2B5E-48F2-9BB5-5AF9F6D74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74" y="2836970"/>
            <a:ext cx="2863567" cy="2494839"/>
          </a:xfrm>
          <a:prstGeom prst="rect">
            <a:avLst/>
          </a:prstGeom>
          <a:ln w="28575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0B1146-6AA3-405A-85B6-BE3499355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30" y="3312131"/>
            <a:ext cx="3674472" cy="2019678"/>
          </a:xfrm>
          <a:prstGeom prst="rect">
            <a:avLst/>
          </a:prstGeom>
          <a:ln w="28575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9183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E83B-B0CB-2A40-933E-0807D7C3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Scribe Installations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9113F2-C1B7-476D-B8D6-60B8718F4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6"/>
            <a:ext cx="10515600" cy="4625163"/>
          </a:xfrm>
        </p:spPr>
        <p:txBody>
          <a:bodyPr numCol="3"/>
          <a:lstStyle/>
          <a:p>
            <a:r>
              <a:rPr lang="en-US" dirty="0"/>
              <a:t>Alabama</a:t>
            </a:r>
          </a:p>
          <a:p>
            <a:r>
              <a:rPr lang="en-US" dirty="0"/>
              <a:t>Arizona</a:t>
            </a:r>
          </a:p>
          <a:p>
            <a:r>
              <a:rPr lang="en-US" dirty="0"/>
              <a:t>Braille Institute of America (CA)</a:t>
            </a:r>
          </a:p>
          <a:p>
            <a:r>
              <a:rPr lang="en-US" dirty="0"/>
              <a:t>California</a:t>
            </a:r>
          </a:p>
          <a:p>
            <a:r>
              <a:rPr lang="en-US" dirty="0"/>
              <a:t>Florida</a:t>
            </a:r>
          </a:p>
          <a:p>
            <a:r>
              <a:rPr lang="en-US" dirty="0"/>
              <a:t>Idaho</a:t>
            </a:r>
          </a:p>
          <a:p>
            <a:r>
              <a:rPr lang="en-US" dirty="0"/>
              <a:t>Illinois</a:t>
            </a:r>
          </a:p>
          <a:p>
            <a:r>
              <a:rPr lang="en-US" dirty="0"/>
              <a:t>Louisiana</a:t>
            </a:r>
          </a:p>
          <a:p>
            <a:r>
              <a:rPr lang="en-US" dirty="0"/>
              <a:t>Maryland</a:t>
            </a:r>
          </a:p>
          <a:p>
            <a:r>
              <a:rPr lang="en-US" dirty="0"/>
              <a:t>New Mexico</a:t>
            </a:r>
          </a:p>
          <a:p>
            <a:r>
              <a:rPr lang="en-US" dirty="0"/>
              <a:t>North Carolina</a:t>
            </a:r>
          </a:p>
          <a:p>
            <a:r>
              <a:rPr lang="en-US" dirty="0"/>
              <a:t>Perkins Library (MA)</a:t>
            </a:r>
          </a:p>
          <a:p>
            <a:r>
              <a:rPr lang="en-US" dirty="0"/>
              <a:t>South Dakota</a:t>
            </a:r>
          </a:p>
          <a:p>
            <a:r>
              <a:rPr lang="en-US" dirty="0"/>
              <a:t>Vermont</a:t>
            </a:r>
          </a:p>
          <a:p>
            <a:r>
              <a:rPr lang="en-US" dirty="0"/>
              <a:t>Xavier Society (NY)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77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E83B-B0CB-2A40-933E-0807D7C3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+ Gutenberg Installations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9113F2-C1B7-476D-B8D6-60B8718F4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6"/>
            <a:ext cx="10515600" cy="4483649"/>
          </a:xfrm>
        </p:spPr>
        <p:txBody>
          <a:bodyPr numCol="3"/>
          <a:lstStyle/>
          <a:p>
            <a:r>
              <a:rPr lang="en-US" dirty="0"/>
              <a:t>Andrew Heiskell Library (NYPL)</a:t>
            </a:r>
          </a:p>
          <a:p>
            <a:r>
              <a:rPr lang="en-US" dirty="0"/>
              <a:t>Colorado</a:t>
            </a:r>
          </a:p>
          <a:p>
            <a:r>
              <a:rPr lang="en-US" dirty="0"/>
              <a:t>Delaware</a:t>
            </a:r>
          </a:p>
          <a:p>
            <a:r>
              <a:rPr lang="en-US" dirty="0"/>
              <a:t>Georgia</a:t>
            </a:r>
          </a:p>
          <a:p>
            <a:r>
              <a:rPr lang="en-US" dirty="0"/>
              <a:t>Indiana</a:t>
            </a:r>
          </a:p>
          <a:p>
            <a:r>
              <a:rPr lang="en-US" dirty="0"/>
              <a:t>Kansas</a:t>
            </a:r>
          </a:p>
          <a:p>
            <a:r>
              <a:rPr lang="en-US" dirty="0"/>
              <a:t>Minnesota</a:t>
            </a:r>
          </a:p>
          <a:p>
            <a:r>
              <a:rPr lang="en-US" dirty="0"/>
              <a:t>Montana</a:t>
            </a:r>
          </a:p>
          <a:p>
            <a:r>
              <a:rPr lang="en-US" dirty="0"/>
              <a:t>Nevada</a:t>
            </a:r>
          </a:p>
          <a:p>
            <a:r>
              <a:rPr lang="en-US" dirty="0"/>
              <a:t>New York State</a:t>
            </a:r>
          </a:p>
          <a:p>
            <a:r>
              <a:rPr lang="en-US" dirty="0"/>
              <a:t>Ohio</a:t>
            </a:r>
          </a:p>
          <a:p>
            <a:r>
              <a:rPr lang="en-US" dirty="0"/>
              <a:t>Oklahoma</a:t>
            </a:r>
          </a:p>
          <a:p>
            <a:r>
              <a:rPr lang="en-US" dirty="0"/>
              <a:t>Oregon</a:t>
            </a:r>
          </a:p>
          <a:p>
            <a:r>
              <a:rPr lang="en-US" dirty="0"/>
              <a:t>San Francisco</a:t>
            </a:r>
          </a:p>
          <a:p>
            <a:r>
              <a:rPr lang="en-US" dirty="0"/>
              <a:t>South Carolina</a:t>
            </a:r>
          </a:p>
          <a:p>
            <a:r>
              <a:rPr lang="en-US" dirty="0"/>
              <a:t>Utah</a:t>
            </a:r>
          </a:p>
          <a:p>
            <a:r>
              <a:rPr lang="en-US" dirty="0"/>
              <a:t>Washington</a:t>
            </a:r>
          </a:p>
          <a:p>
            <a:r>
              <a:rPr lang="en-US" dirty="0"/>
              <a:t>Wisconsin</a:t>
            </a:r>
          </a:p>
          <a:p>
            <a:r>
              <a:rPr lang="en-US" dirty="0" err="1"/>
              <a:t>Wolfner</a:t>
            </a:r>
            <a:r>
              <a:rPr lang="en-US" dirty="0"/>
              <a:t> Library (MO)</a:t>
            </a:r>
          </a:p>
        </p:txBody>
      </p:sp>
    </p:spTree>
    <p:extLst>
      <p:ext uri="{BB962C8B-B14F-4D97-AF65-F5344CB8AC3E}">
        <p14:creationId xmlns:p14="http://schemas.microsoft.com/office/powerpoint/2010/main" val="2260587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9776-30DC-9CD0-B867-51AD36CA56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Ongoing &amp; Upcoming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6A57F7-5A50-FEE0-C666-69461DEC0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8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6A72-3969-2746-AD20-56EE34033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WebOPAC</a:t>
            </a:r>
            <a:r>
              <a:rPr lang="en-US" dirty="0"/>
              <a:t> v4.0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D98D0-9F21-604A-B8EA-62EEFED66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6"/>
            <a:ext cx="11252200" cy="4142563"/>
          </a:xfrm>
        </p:spPr>
        <p:txBody>
          <a:bodyPr/>
          <a:lstStyle/>
          <a:p>
            <a:r>
              <a:rPr lang="en-US" dirty="0"/>
              <a:t>Accessibility &amp; usability focused redesign</a:t>
            </a:r>
          </a:p>
          <a:p>
            <a:r>
              <a:rPr lang="en-US" dirty="0"/>
              <a:t>New look, new features</a:t>
            </a:r>
          </a:p>
          <a:p>
            <a:pPr lvl="1"/>
            <a:r>
              <a:rPr lang="en-US" dirty="0"/>
              <a:t>Optimized for both computer and mobile browsers</a:t>
            </a:r>
          </a:p>
          <a:p>
            <a:pPr lvl="1"/>
            <a:r>
              <a:rPr lang="en-US" dirty="0"/>
              <a:t>Will provide a “basic screen” option 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Added support for Duplication / Service Queues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Better access to series 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Improvements to searching</a:t>
            </a:r>
          </a:p>
          <a:p>
            <a:pPr lvl="1"/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Optimized for accessibility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98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E83B-B0CB-2A40-933E-0807D7C3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 Development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9113F2-C1B7-476D-B8D6-60B8718F4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iCanConnect</a:t>
            </a:r>
            <a:r>
              <a:rPr lang="en-US" dirty="0"/>
              <a:t> – RLSA </a:t>
            </a:r>
          </a:p>
          <a:p>
            <a:r>
              <a:rPr lang="en-US" dirty="0"/>
              <a:t>APH</a:t>
            </a:r>
          </a:p>
          <a:p>
            <a:pPr lvl="1"/>
            <a:r>
              <a:rPr lang="en-US" dirty="0"/>
              <a:t>Ordering integration</a:t>
            </a:r>
          </a:p>
          <a:p>
            <a:pPr lvl="2"/>
            <a:r>
              <a:rPr lang="en-US" dirty="0"/>
              <a:t>Submit new orders</a:t>
            </a:r>
          </a:p>
          <a:p>
            <a:pPr lvl="2"/>
            <a:r>
              <a:rPr lang="en-US" dirty="0"/>
              <a:t>Retrieve status of current orders</a:t>
            </a:r>
          </a:p>
          <a:p>
            <a:pPr lvl="1"/>
            <a:r>
              <a:rPr lang="en-US" dirty="0"/>
              <a:t>Catalog integration</a:t>
            </a:r>
          </a:p>
        </p:txBody>
      </p:sp>
    </p:spTree>
    <p:extLst>
      <p:ext uri="{BB962C8B-B14F-4D97-AF65-F5344CB8AC3E}">
        <p14:creationId xmlns:p14="http://schemas.microsoft.com/office/powerpoint/2010/main" val="1319501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FA471-1855-A87F-91F2-BA99A454A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KLAS v8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B0090-DADF-3FD5-826B-2C941C3C6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837"/>
            <a:ext cx="10515600" cy="4260038"/>
          </a:xfrm>
        </p:spPr>
        <p:txBody>
          <a:bodyPr/>
          <a:lstStyle/>
          <a:p>
            <a:r>
              <a:rPr lang="en-US" dirty="0"/>
              <a:t>After several years focused on Duplication on Demand development, we will now turn resources towards KLAS v8 with the intent to offer:</a:t>
            </a:r>
          </a:p>
          <a:p>
            <a:pPr lvl="1"/>
            <a:r>
              <a:rPr lang="en-US" dirty="0"/>
              <a:t>Browser-based staff interface for KLAS</a:t>
            </a:r>
          </a:p>
          <a:p>
            <a:pPr lvl="1"/>
            <a:r>
              <a:rPr lang="en-US" dirty="0"/>
              <a:t>Platform independent - expect to run on Windows, MacOS, Linux, etc.</a:t>
            </a:r>
          </a:p>
          <a:p>
            <a:pPr lvl="1"/>
            <a:r>
              <a:rPr lang="en-US" dirty="0"/>
              <a:t>At this point, no specific timeline </a:t>
            </a:r>
            <a:r>
              <a:rPr lang="en-US"/>
              <a:t>for availability</a:t>
            </a:r>
            <a:endParaRPr lang="en-US" dirty="0"/>
          </a:p>
          <a:p>
            <a:r>
              <a:rPr lang="en-US" dirty="0"/>
              <a:t>We will continue to support KLAS v7 in the interim.</a:t>
            </a:r>
          </a:p>
        </p:txBody>
      </p:sp>
    </p:spTree>
    <p:extLst>
      <p:ext uri="{BB962C8B-B14F-4D97-AF65-F5344CB8AC3E}">
        <p14:creationId xmlns:p14="http://schemas.microsoft.com/office/powerpoint/2010/main" val="1116212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79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19A76F-F17F-4065-A363-546118EE5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Keystone Updates</a:t>
            </a:r>
          </a:p>
          <a:p>
            <a:r>
              <a:rPr lang="en-US" dirty="0"/>
              <a:t>Current Customers</a:t>
            </a:r>
          </a:p>
          <a:p>
            <a:r>
              <a:rPr lang="en-US" dirty="0"/>
              <a:t>KLAS Users’ Community, Training &amp; Events</a:t>
            </a:r>
          </a:p>
          <a:p>
            <a:r>
              <a:rPr lang="en-US" dirty="0"/>
              <a:t>Keystone Services Updates</a:t>
            </a:r>
          </a:p>
          <a:p>
            <a:r>
              <a:rPr lang="en-US" dirty="0"/>
              <a:t>Ongoing &amp; Upcoming Development</a:t>
            </a:r>
          </a:p>
          <a:p>
            <a:r>
              <a:rPr lang="en-US" dirty="0"/>
              <a:t>Questions &amp;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15E538-5476-49AC-86E4-9F5E2CA638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89196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94A65-0840-5A67-D000-E71B6BB41D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Keystone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13DB5-46DD-7D77-08F2-FE6231F295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51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8B47F5-043B-16A6-968A-1944B7A0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Keystone Updates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146F94-8780-7BCC-2343-EE1B00793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1783"/>
            <a:ext cx="10727724" cy="4422303"/>
          </a:xfrm>
        </p:spPr>
        <p:txBody>
          <a:bodyPr/>
          <a:lstStyle/>
          <a:p>
            <a:r>
              <a:rPr lang="en-US" dirty="0"/>
              <a:t>Keystone staff still working remotely</a:t>
            </a:r>
          </a:p>
          <a:p>
            <a:r>
              <a:rPr lang="en-US" dirty="0"/>
              <a:t>Hope to soon return to office in a hybrid model</a:t>
            </a:r>
          </a:p>
          <a:p>
            <a:r>
              <a:rPr lang="en-US" dirty="0"/>
              <a:t>Actively hiring new Customer Support Specialist</a:t>
            </a:r>
          </a:p>
          <a:p>
            <a:r>
              <a:rPr lang="en-US" dirty="0"/>
              <a:t>Same Faces, New Titles</a:t>
            </a:r>
          </a:p>
          <a:p>
            <a:pPr lvl="1"/>
            <a:r>
              <a:rPr lang="en-US" dirty="0"/>
              <a:t>James </a:t>
            </a:r>
            <a:r>
              <a:rPr lang="en-US" dirty="0" err="1"/>
              <a:t>Burts</a:t>
            </a:r>
            <a:r>
              <a:rPr lang="en-US" dirty="0"/>
              <a:t>, Chief Executive Officer</a:t>
            </a:r>
          </a:p>
          <a:p>
            <a:pPr lvl="1"/>
            <a:r>
              <a:rPr lang="en-US" dirty="0" err="1"/>
              <a:t>Mitake</a:t>
            </a:r>
            <a:r>
              <a:rPr lang="en-US" dirty="0"/>
              <a:t> Holloman </a:t>
            </a:r>
            <a:r>
              <a:rPr lang="en-US" dirty="0" err="1"/>
              <a:t>Burts</a:t>
            </a:r>
            <a:r>
              <a:rPr lang="en-US" dirty="0"/>
              <a:t>, Chief Product Development Officer</a:t>
            </a:r>
          </a:p>
          <a:p>
            <a:pPr lvl="1"/>
            <a:r>
              <a:rPr lang="en-US" dirty="0"/>
              <a:t>Andrea Ewing </a:t>
            </a:r>
            <a:r>
              <a:rPr lang="en-US" dirty="0" err="1"/>
              <a:t>Callicutt</a:t>
            </a:r>
            <a:r>
              <a:rPr lang="en-US" dirty="0"/>
              <a:t>, Director of Marketing, Sales &amp;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3707949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60874-EB94-3B3A-3EBB-0C0407CC6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Keystone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D1A66-C5FB-6409-EA3B-FFFEE411E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Hello</a:t>
            </a:r>
          </a:p>
          <a:p>
            <a:pPr lvl="1"/>
            <a:r>
              <a:rPr lang="en-US" dirty="0"/>
              <a:t>George Martell, Software Development </a:t>
            </a:r>
            <a:br>
              <a:rPr lang="en-US" dirty="0"/>
            </a:br>
            <a:r>
              <a:rPr lang="en-US" dirty="0"/>
              <a:t>Specialist </a:t>
            </a:r>
          </a:p>
          <a:p>
            <a:r>
              <a:rPr lang="en-US" dirty="0"/>
              <a:t>Goodbyes</a:t>
            </a:r>
          </a:p>
          <a:p>
            <a:pPr lvl="1"/>
            <a:r>
              <a:rPr lang="en-US" dirty="0"/>
              <a:t>Kay Holloman, Co-founder &amp; Former CEO – </a:t>
            </a:r>
            <a:br>
              <a:rPr lang="en-US" dirty="0"/>
            </a:br>
            <a:r>
              <a:rPr lang="en-US" dirty="0"/>
              <a:t>Passed Away November 2021</a:t>
            </a:r>
          </a:p>
          <a:p>
            <a:pPr lvl="1"/>
            <a:r>
              <a:rPr lang="en-US" dirty="0"/>
              <a:t>Brian White, Software Development, Project Lead –  Retired April 2022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39215-78E4-C47E-33BA-7E1EE7338E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t="-1" b="680"/>
          <a:stretch/>
        </p:blipFill>
        <p:spPr>
          <a:xfrm>
            <a:off x="8511744" y="309708"/>
            <a:ext cx="2557850" cy="38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75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AB4F-9184-9681-DE10-3EE084C66C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KLAS Customers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0DF3E-A354-0BE7-FCEB-D6A8C08AE5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9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53B5E3-90D3-C810-EC58-E08C9503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336" y="5542170"/>
            <a:ext cx="4925818" cy="542746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Current LBPD Customers</a:t>
            </a:r>
          </a:p>
        </p:txBody>
      </p:sp>
      <p:pic>
        <p:nvPicPr>
          <p:cNvPr id="4" name="Picture 3" descr="A map with 33 states plus the Virginia Beach area marked green to show that they use KLAS. Of these, 15 states are dark green to indicate self-hosted installations, while 21 states are light green to indicate that they are Keystone-hosted.">
            <a:extLst>
              <a:ext uri="{FF2B5EF4-FFF2-40B4-BE49-F238E27FC236}">
                <a16:creationId xmlns:a16="http://schemas.microsoft.com/office/drawing/2014/main" id="{949FCE27-3C79-4867-7049-77B42819A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46" y="615192"/>
            <a:ext cx="9372600" cy="54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76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53B5E3-90D3-C810-EC58-E08C9503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336" y="5542170"/>
            <a:ext cx="4925818" cy="542746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Current IRC Customers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C481259C-EE86-FFC9-E751-F0C204144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46" y="630920"/>
            <a:ext cx="9376188" cy="54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07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0C221D"/>
      </a:dk2>
      <a:lt2>
        <a:srgbClr val="478977"/>
      </a:lt2>
      <a:accent1>
        <a:srgbClr val="0C221D"/>
      </a:accent1>
      <a:accent2>
        <a:srgbClr val="003B31"/>
      </a:accent2>
      <a:accent3>
        <a:srgbClr val="00765A"/>
      </a:accent3>
      <a:accent4>
        <a:srgbClr val="478977"/>
      </a:accent4>
      <a:accent5>
        <a:srgbClr val="5B9BD5"/>
      </a:accent5>
      <a:accent6>
        <a:srgbClr val="70AD47"/>
      </a:accent6>
      <a:hlink>
        <a:srgbClr val="F28030"/>
      </a:hlink>
      <a:folHlink>
        <a:srgbClr val="AF63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2942</TotalTime>
  <Words>1026</Words>
  <Application>Microsoft Macintosh PowerPoint</Application>
  <PresentationFormat>Widescreen</PresentationFormat>
  <Paragraphs>171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Bahnschrift SemiBold</vt:lpstr>
      <vt:lpstr>Bahnschrift SemiCondensed</vt:lpstr>
      <vt:lpstr>Calibri</vt:lpstr>
      <vt:lpstr>Slack-Lato</vt:lpstr>
      <vt:lpstr>Office Theme</vt:lpstr>
      <vt:lpstr>KLAS Mini-Conference: Keystone Updates</vt:lpstr>
      <vt:lpstr>Keystone Staff Presenters</vt:lpstr>
      <vt:lpstr>Agenda</vt:lpstr>
      <vt:lpstr>Keystone Updates</vt:lpstr>
      <vt:lpstr>Keystone Updates</vt:lpstr>
      <vt:lpstr>Keystone Updates</vt:lpstr>
      <vt:lpstr>Current KLAS Customers</vt:lpstr>
      <vt:lpstr>PowerPoint Presentation</vt:lpstr>
      <vt:lpstr>PowerPoint Presentation</vt:lpstr>
      <vt:lpstr>PowerPoint Presentation</vt:lpstr>
      <vt:lpstr>KLAS Users’ Community, Training &amp; Events</vt:lpstr>
      <vt:lpstr>KLAS Users’ Community</vt:lpstr>
      <vt:lpstr>KDAC</vt:lpstr>
      <vt:lpstr>KDAC Members</vt:lpstr>
      <vt:lpstr>KLAS Users’ Training &amp; Events</vt:lpstr>
      <vt:lpstr>Keystone Services</vt:lpstr>
      <vt:lpstr>Database Hosting</vt:lpstr>
      <vt:lpstr>Database Hosting</vt:lpstr>
      <vt:lpstr>SSAE Audit</vt:lpstr>
      <vt:lpstr>Scribe 2.0</vt:lpstr>
      <vt:lpstr>Scribe Installations</vt:lpstr>
      <vt:lpstr>KLAS + Gutenberg Installations</vt:lpstr>
      <vt:lpstr>Ongoing &amp; Upcoming Development</vt:lpstr>
      <vt:lpstr>WebOPAC v4.0</vt:lpstr>
      <vt:lpstr>API Development</vt:lpstr>
      <vt:lpstr>KLAS v8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Katy Patrick</dc:creator>
  <cp:lastModifiedBy>Microsoft Office User</cp:lastModifiedBy>
  <cp:revision>57</cp:revision>
  <dcterms:created xsi:type="dcterms:W3CDTF">2021-04-22T19:58:50Z</dcterms:created>
  <dcterms:modified xsi:type="dcterms:W3CDTF">2022-05-03T17:39:48Z</dcterms:modified>
</cp:coreProperties>
</file>