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73" r:id="rId14"/>
    <p:sldId id="270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7" r:id="rId24"/>
    <p:sldId id="282" r:id="rId25"/>
    <p:sldId id="283" r:id="rId26"/>
    <p:sldId id="284" r:id="rId27"/>
    <p:sldId id="285" r:id="rId28"/>
    <p:sldId id="289" r:id="rId29"/>
    <p:sldId id="286" r:id="rId30"/>
    <p:sldId id="288" r:id="rId31"/>
    <p:sldId id="290" r:id="rId32"/>
    <p:sldId id="272" r:id="rId33"/>
    <p:sldId id="271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 autoAdjust="0"/>
    <p:restoredTop sz="87270" autoAdjust="0"/>
  </p:normalViewPr>
  <p:slideViewPr>
    <p:cSldViewPr snapToGrid="0">
      <p:cViewPr varScale="1">
        <p:scale>
          <a:sx n="68" d="100"/>
          <a:sy n="68" d="100"/>
        </p:scale>
        <p:origin x="663" y="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3A4E2-645C-4511-8CFB-9F6F419F4677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4E161-6578-405A-AC26-506321A6C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61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4E161-6578-405A-AC26-506321A6CE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052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139941-F738-8513-BBBF-6CAC3E17C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9654C4-6A11-0DC6-6593-7FF6912A85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4FD20E-EE0C-B764-BF26-123FB84970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7C2B47-B58C-A99C-4527-2A47A64077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4E161-6578-405A-AC26-506321A6CE0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854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CBB25-61CF-D997-14E6-2FAD9A7F5E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855275-2DD6-74B6-E8FB-8B77256011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3688D9-E0E3-99EE-4940-E577DBF76F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1BB1D6-07D4-C887-6F9E-C660A033F5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4E161-6578-405A-AC26-506321A6CE0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151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4E161-6578-405A-AC26-506321A6CE0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349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Light green are Keystone hosted. Dark green are self-hosted.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4E161-6578-405A-AC26-506321A6CE0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19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Light green are Keystone hosted. Dark green are self hosted.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4E161-6578-405A-AC26-506321A6CE0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478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4E161-6578-405A-AC26-506321A6CE0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37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4E161-6578-405A-AC26-506321A6CE0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98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4E161-6578-405A-AC26-506321A6CE0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484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4E161-6578-405A-AC26-506321A6CE0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9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4E161-6578-405A-AC26-506321A6CE0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717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C704-7AAB-4875-8FE9-31AA684A6482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11410-7230-42F1-AE46-948488DF0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53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C704-7AAB-4875-8FE9-31AA684A6482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11410-7230-42F1-AE46-948488DF0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216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C704-7AAB-4875-8FE9-31AA684A6482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11410-7230-42F1-AE46-948488DF0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94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C704-7AAB-4875-8FE9-31AA684A6482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11410-7230-42F1-AE46-948488DF00B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8693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C704-7AAB-4875-8FE9-31AA684A6482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11410-7230-42F1-AE46-948488DF0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74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C704-7AAB-4875-8FE9-31AA684A6482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11410-7230-42F1-AE46-948488DF0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93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C704-7AAB-4875-8FE9-31AA684A6482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11410-7230-42F1-AE46-948488DF0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32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C704-7AAB-4875-8FE9-31AA684A6482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11410-7230-42F1-AE46-948488DF0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178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C704-7AAB-4875-8FE9-31AA684A6482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11410-7230-42F1-AE46-948488DF0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270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F62854-0538-81D3-C765-F6AC10A66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C704-7AAB-4875-8FE9-31AA684A6482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9A6F87-B205-C9DE-9D5F-44EB0D914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A9A93A-6222-DD6F-8242-12BDFFE98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11410-7230-42F1-AE46-948488DF00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EC36B3D-AD1B-262A-3E89-BBFC2BF21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2207781-CADC-E7EA-8254-F2346CED9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1004"/>
            <a:ext cx="9443224" cy="4665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05538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3C537-E178-A232-62CA-9173135BE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50018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1EE94-C10D-2CC6-04FC-D2808B567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C704-7AAB-4875-8FE9-31AA684A6482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7F2AE-2FC3-EE57-D318-132A72637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F3BD4-A8AC-B325-074D-CDB8C7BDA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11410-7230-42F1-AE46-948488DF0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653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C704-7AAB-4875-8FE9-31AA684A6482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11410-7230-42F1-AE46-948488DF0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99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C704-7AAB-4875-8FE9-31AA684A6482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11410-7230-42F1-AE46-948488DF0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37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C704-7AAB-4875-8FE9-31AA684A6482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11410-7230-42F1-AE46-948488DF0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80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C704-7AAB-4875-8FE9-31AA684A6482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11410-7230-42F1-AE46-948488DF0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847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C704-7AAB-4875-8FE9-31AA684A6482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11410-7230-42F1-AE46-948488DF0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54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C704-7AAB-4875-8FE9-31AA684A6482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11410-7230-42F1-AE46-948488DF0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C704-7AAB-4875-8FE9-31AA684A6482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11410-7230-42F1-AE46-948488DF0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193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C704-7AAB-4875-8FE9-31AA684A6482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11410-7230-42F1-AE46-948488DF0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922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2E3C704-7AAB-4875-8FE9-31AA684A6482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11410-7230-42F1-AE46-948488DF0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3805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  <p:sldLayoutId id="2147483838" r:id="rId17"/>
    <p:sldLayoutId id="2147483839" r:id="rId18"/>
    <p:sldLayoutId id="2147483840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ks7@klas.com" TargetMode="Externa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KLASlibrarie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ww.linkedin.com/company/keystone-systems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BF43E-44F6-79FC-327F-A94F3E37B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2319130"/>
            <a:ext cx="9882090" cy="1848651"/>
          </a:xfrm>
        </p:spPr>
        <p:txBody>
          <a:bodyPr>
            <a:normAutofit fontScale="90000"/>
          </a:bodyPr>
          <a:lstStyle/>
          <a:p>
            <a:br>
              <a:rPr lang="en-US" sz="5400" dirty="0"/>
            </a:br>
            <a:r>
              <a:rPr lang="en-US" sz="5400" dirty="0"/>
              <a:t>KLAS IRC Users’ Meeting at</a:t>
            </a:r>
            <a:br>
              <a:rPr lang="en-US" sz="5400" dirty="0"/>
            </a:br>
            <a:r>
              <a:rPr lang="en-US" sz="5400" dirty="0"/>
              <a:t>APH 2025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C630B5-402B-E6AB-B842-9738C48C4E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406319"/>
            <a:ext cx="9115480" cy="1848650"/>
          </a:xfrm>
        </p:spPr>
        <p:txBody>
          <a:bodyPr>
            <a:noAutofit/>
          </a:bodyPr>
          <a:lstStyle/>
          <a:p>
            <a:r>
              <a:rPr lang="en-US" sz="2400" dirty="0"/>
              <a:t>Andrea </a:t>
            </a:r>
            <a:r>
              <a:rPr lang="en-US" sz="2400" dirty="0" err="1"/>
              <a:t>ewing</a:t>
            </a:r>
            <a:r>
              <a:rPr lang="en-US" sz="2400" dirty="0"/>
              <a:t> Callicutt, Director of Marketing Sales &amp; Communications</a:t>
            </a:r>
          </a:p>
          <a:p>
            <a:r>
              <a:rPr lang="en-US" sz="2400" dirty="0"/>
              <a:t>Marion Campbell, Customer Support Specialist</a:t>
            </a:r>
          </a:p>
        </p:txBody>
      </p:sp>
    </p:spTree>
    <p:extLst>
      <p:ext uri="{BB962C8B-B14F-4D97-AF65-F5344CB8AC3E}">
        <p14:creationId xmlns:p14="http://schemas.microsoft.com/office/powerpoint/2010/main" val="1559878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1E294-5A2B-FF68-D4EB-DF11DAB19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KLAS LBPD Installations</a:t>
            </a: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3C20E48C-40F7-2372-7BF8-36E8778BBE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0051" y="1256786"/>
            <a:ext cx="9431897" cy="54864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</a:schemeClr>
              </a:gs>
              <a:gs pos="50000">
                <a:schemeClr val="tx1">
                  <a:lumMod val="85000"/>
                </a:schemeClr>
              </a:gs>
              <a:gs pos="100000">
                <a:schemeClr val="tx1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</a:gradFill>
        </p:spPr>
      </p:pic>
    </p:spTree>
    <p:extLst>
      <p:ext uri="{BB962C8B-B14F-4D97-AF65-F5344CB8AC3E}">
        <p14:creationId xmlns:p14="http://schemas.microsoft.com/office/powerpoint/2010/main" val="2895499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20CD3-2A6F-AB43-90CF-1D31AC26A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KLAS IRC / IMC Installations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94E602-0AA1-2FF1-EFAD-74D5F981DB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0052" y="1262994"/>
            <a:ext cx="9431895" cy="5486400"/>
          </a:xfrm>
          <a:gradFill flip="none" rotWithShape="1">
            <a:gsLst>
              <a:gs pos="0">
                <a:schemeClr val="tx1">
                  <a:lumMod val="95000"/>
                </a:schemeClr>
              </a:gs>
              <a:gs pos="50000">
                <a:schemeClr val="tx1">
                  <a:lumMod val="85000"/>
                </a:schemeClr>
              </a:gs>
              <a:gs pos="100000">
                <a:schemeClr val="tx1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</p:spTree>
    <p:extLst>
      <p:ext uri="{BB962C8B-B14F-4D97-AF65-F5344CB8AC3E}">
        <p14:creationId xmlns:p14="http://schemas.microsoft.com/office/powerpoint/2010/main" val="3860940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72B8F-2522-E9B5-C49D-8B11D7D35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Keystone Services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D9056-99E5-5FC8-A097-6A5761EE4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256" y="1478795"/>
            <a:ext cx="10158353" cy="4665346"/>
          </a:xfrm>
        </p:spPr>
        <p:txBody>
          <a:bodyPr>
            <a:noAutofit/>
          </a:bodyPr>
          <a:lstStyle/>
          <a:p>
            <a:r>
              <a:rPr lang="en-US" sz="3200" dirty="0">
                <a:latin typeface="+mn-lt"/>
              </a:rPr>
              <a:t>Hosting:</a:t>
            </a:r>
          </a:p>
          <a:p>
            <a:pPr lvl="1"/>
            <a:r>
              <a:rPr lang="en-US" sz="3200" dirty="0">
                <a:latin typeface="+mn-lt"/>
              </a:rPr>
              <a:t>2024 SSAE Certification 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Completed </a:t>
            </a:r>
          </a:p>
        </p:txBody>
      </p:sp>
      <p:pic>
        <p:nvPicPr>
          <p:cNvPr id="1028" name="Picture 4" descr="AICPA SOC 2 TYPE II Certified Logo">
            <a:extLst>
              <a:ext uri="{FF2B5EF4-FFF2-40B4-BE49-F238E27FC236}">
                <a16:creationId xmlns:a16="http://schemas.microsoft.com/office/drawing/2014/main" id="{1DFC8DD2-BE23-F4A4-F8B1-EE33F7039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771" y="1914236"/>
            <a:ext cx="4654973" cy="359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782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A7EA34-D6F1-D72D-BF47-696365327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31E8A-56BE-4E79-5ED8-AF0F54BA2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KLAS Users’ Resources: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60777-7707-420F-7886-44A70E007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12708"/>
            <a:ext cx="10295965" cy="4665346"/>
          </a:xfrm>
        </p:spPr>
        <p:txBody>
          <a:bodyPr>
            <a:noAutofit/>
          </a:bodyPr>
          <a:lstStyle/>
          <a:p>
            <a:r>
              <a:rPr lang="en-US" sz="3200" dirty="0" err="1"/>
              <a:t>KLASUsers.com</a:t>
            </a:r>
            <a:endParaRPr lang="en-US" sz="3200" dirty="0"/>
          </a:p>
          <a:p>
            <a:pPr lvl="1"/>
            <a:r>
              <a:rPr lang="en-US" sz="2600" dirty="0"/>
              <a:t>Email </a:t>
            </a:r>
            <a:r>
              <a:rPr lang="en-US" sz="2600" dirty="0">
                <a:solidFill>
                  <a:schemeClr val="bg2">
                    <a:lumMod val="20000"/>
                    <a:lumOff val="8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ks7@klas.com</a:t>
            </a:r>
            <a:r>
              <a:rPr lang="en-US" sz="2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600" dirty="0"/>
              <a:t>to request an account</a:t>
            </a:r>
          </a:p>
          <a:p>
            <a:pPr lvl="1"/>
            <a:r>
              <a:rPr lang="en-US" sz="2600" dirty="0"/>
              <a:t>Forums, Release Lists, MARC Records, Training Recordings, How-Tos, User Manuals, etc.</a:t>
            </a:r>
          </a:p>
          <a:p>
            <a:r>
              <a:rPr lang="en-US" sz="3200" dirty="0"/>
              <a:t>KLAS Users’ &amp; IRC User listserv</a:t>
            </a:r>
          </a:p>
          <a:p>
            <a:pPr lvl="1"/>
            <a:r>
              <a:rPr lang="en-US" sz="3000" dirty="0"/>
              <a:t>Email </a:t>
            </a:r>
            <a:r>
              <a:rPr lang="en-US" sz="3000" dirty="0">
                <a:solidFill>
                  <a:schemeClr val="bg2">
                    <a:lumMod val="20000"/>
                    <a:lumOff val="8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ks7@klas.com</a:t>
            </a:r>
            <a:r>
              <a:rPr lang="en-US" sz="3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000" dirty="0"/>
              <a:t>to be subscribed</a:t>
            </a:r>
          </a:p>
          <a:p>
            <a:r>
              <a:rPr lang="en-US" sz="3200" dirty="0"/>
              <a:t>KLAS Users’ Conference &amp; </a:t>
            </a:r>
            <a:r>
              <a:rPr lang="en-US" sz="3200" dirty="0" err="1"/>
              <a:t>MiniConference</a:t>
            </a:r>
            <a:endParaRPr lang="en-US" sz="3200" dirty="0"/>
          </a:p>
          <a:p>
            <a:pPr lvl="1"/>
            <a:r>
              <a:rPr lang="en-US" sz="3000" dirty="0"/>
              <a:t>May 2026 – free, online </a:t>
            </a:r>
            <a:r>
              <a:rPr lang="en-US" sz="3000" dirty="0" err="1"/>
              <a:t>MiniConference</a:t>
            </a:r>
            <a:endParaRPr lang="en-US" sz="3000" dirty="0"/>
          </a:p>
          <a:p>
            <a:pPr lvl="1"/>
            <a:r>
              <a:rPr lang="en-US" sz="3000" dirty="0"/>
              <a:t>2027 – Hybrid Users’ Conference in Worcester, MA</a:t>
            </a: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27280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C6695-639D-41C9-0A31-33F361129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9028"/>
            <a:ext cx="10515600" cy="1325880"/>
          </a:xfrm>
        </p:spPr>
        <p:txBody>
          <a:bodyPr/>
          <a:lstStyle/>
          <a:p>
            <a:r>
              <a:rPr lang="en-US" dirty="0"/>
              <a:t>KLAS Users’ Resources: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9B583-E9BE-3D77-C755-F3482E15C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5984"/>
            <a:ext cx="10295965" cy="4665346"/>
          </a:xfrm>
        </p:spPr>
        <p:txBody>
          <a:bodyPr>
            <a:noAutofit/>
          </a:bodyPr>
          <a:lstStyle/>
          <a:p>
            <a:r>
              <a:rPr lang="en-US" sz="3200" dirty="0"/>
              <a:t>Ongoing webinars &amp; roundtables</a:t>
            </a:r>
          </a:p>
          <a:p>
            <a:pPr lvl="1"/>
            <a:r>
              <a:rPr lang="en-US" sz="3000" dirty="0"/>
              <a:t>Monthly during </a:t>
            </a:r>
            <a:r>
              <a:rPr lang="en-US" sz="3000" dirty="0" err="1"/>
              <a:t>MiniConference</a:t>
            </a:r>
            <a:r>
              <a:rPr lang="en-US" sz="3000" dirty="0"/>
              <a:t> year</a:t>
            </a:r>
          </a:p>
          <a:p>
            <a:pPr lvl="1"/>
            <a:r>
              <a:rPr lang="en-US" sz="3000" dirty="0"/>
              <a:t>Quarterly during Hybrid Conference year</a:t>
            </a:r>
          </a:p>
          <a:p>
            <a:r>
              <a:rPr lang="en-US" sz="3200" dirty="0"/>
              <a:t>Keystone’s Social Media </a:t>
            </a:r>
          </a:p>
          <a:p>
            <a:pPr lvl="1"/>
            <a:r>
              <a:rPr lang="en-US" sz="2800" dirty="0">
                <a:solidFill>
                  <a:schemeClr val="bg2">
                    <a:lumMod val="20000"/>
                    <a:lumOff val="8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Facebook</a:t>
            </a:r>
            <a:r>
              <a:rPr lang="en-US" sz="2800" dirty="0"/>
              <a:t> &amp; </a:t>
            </a:r>
            <a:r>
              <a:rPr lang="en-US" sz="2800" dirty="0">
                <a:solidFill>
                  <a:schemeClr val="bg2">
                    <a:lumMod val="20000"/>
                    <a:lumOff val="8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LinkedIn</a:t>
            </a:r>
            <a:endParaRPr lang="en-US" sz="28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en-US" sz="3200" dirty="0"/>
              <a:t>Online IRC / IMC KLAS Administrator Training</a:t>
            </a:r>
          </a:p>
          <a:p>
            <a:pPr lvl="1"/>
            <a:r>
              <a:rPr lang="en-US" sz="3000" dirty="0"/>
              <a:t>November 3-6, 2025</a:t>
            </a:r>
          </a:p>
          <a:p>
            <a:pPr lvl="1"/>
            <a:r>
              <a:rPr lang="en-US" sz="3000" dirty="0"/>
              <a:t>2026 dates TBD</a:t>
            </a:r>
          </a:p>
          <a:p>
            <a:r>
              <a:rPr lang="en-US" sz="3200" dirty="0"/>
              <a:t>KLAS Users’ Group Meetings at NLS &amp; APH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08980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285AE-A6C8-632F-EA0A-B64E77B34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663"/>
            <a:ext cx="10515600" cy="1325880"/>
          </a:xfrm>
        </p:spPr>
        <p:txBody>
          <a:bodyPr/>
          <a:lstStyle/>
          <a:p>
            <a:r>
              <a:rPr lang="en-US" dirty="0"/>
              <a:t>KLAS Users’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BFDDD-55FF-2F00-8C06-FD2B0BF94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5305"/>
            <a:ext cx="10266947" cy="5410032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New Officers as of 8/1/2025</a:t>
            </a:r>
          </a:p>
          <a:p>
            <a:pPr lvl="1"/>
            <a:r>
              <a:rPr lang="en-US" sz="2800" b="1" dirty="0"/>
              <a:t>Josh Easter</a:t>
            </a:r>
            <a:r>
              <a:rPr lang="en-US" sz="2800" dirty="0"/>
              <a:t>, President, South Dakota Braille &amp; Talking Book Library</a:t>
            </a:r>
          </a:p>
          <a:p>
            <a:pPr lvl="1"/>
            <a:r>
              <a:rPr lang="en-US" sz="2800" b="1" dirty="0"/>
              <a:t>James Gleason</a:t>
            </a:r>
            <a:r>
              <a:rPr lang="en-US" sz="2800" dirty="0"/>
              <a:t>, Vice President, Perkins Library</a:t>
            </a:r>
          </a:p>
          <a:p>
            <a:pPr lvl="1"/>
            <a:r>
              <a:rPr lang="en-US" sz="2800" b="1" dirty="0"/>
              <a:t>Maureen </a:t>
            </a:r>
            <a:r>
              <a:rPr lang="en-US" sz="2800" b="1" dirty="0" err="1"/>
              <a:t>Dorosinski</a:t>
            </a:r>
            <a:r>
              <a:rPr lang="en-US" sz="2800" dirty="0"/>
              <a:t>, Immediate Past President, Florida Braille &amp; Talking Book Libraries</a:t>
            </a:r>
          </a:p>
          <a:p>
            <a:pPr lvl="1"/>
            <a:r>
              <a:rPr lang="en-US" sz="2800" b="1" dirty="0" err="1"/>
              <a:t>AnnaMarie</a:t>
            </a:r>
            <a:r>
              <a:rPr lang="en-US" sz="2800" b="1" dirty="0"/>
              <a:t> Theiss</a:t>
            </a:r>
            <a:r>
              <a:rPr lang="en-US" sz="2800" dirty="0"/>
              <a:t>, Secretary, Alabama Instructional Resource Center</a:t>
            </a:r>
          </a:p>
          <a:p>
            <a:r>
              <a:rPr lang="en-US" sz="2800" dirty="0"/>
              <a:t>Committees</a:t>
            </a:r>
          </a:p>
          <a:p>
            <a:pPr lvl="1"/>
            <a:r>
              <a:rPr lang="en-US" sz="2800" dirty="0"/>
              <a:t>KLAS Development Advisory Committee (KDAC)</a:t>
            </a:r>
          </a:p>
          <a:p>
            <a:pPr lvl="1"/>
            <a:r>
              <a:rPr lang="en-US" sz="2800" dirty="0"/>
              <a:t>Logistics Committee</a:t>
            </a:r>
          </a:p>
          <a:p>
            <a:pPr lvl="1"/>
            <a:r>
              <a:rPr lang="en-US" sz="2800" dirty="0"/>
              <a:t>Program Committee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229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A44A8-D5C2-1691-459E-EF71717F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KLAS Updates: Release Lists 7.8.22-30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4BB3B-B5A4-CDD0-0244-3AFF27411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0000"/>
            <a:ext cx="9443224" cy="5086350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Order of how we will go over these:</a:t>
            </a:r>
          </a:p>
          <a:p>
            <a:pPr lvl="1"/>
            <a:r>
              <a:rPr lang="en-US" sz="2800" dirty="0"/>
              <a:t>KLAS General</a:t>
            </a:r>
          </a:p>
          <a:p>
            <a:pPr lvl="1"/>
            <a:r>
              <a:rPr lang="en-US" sz="2800" dirty="0"/>
              <a:t>Catalog</a:t>
            </a:r>
          </a:p>
          <a:p>
            <a:pPr lvl="1"/>
            <a:r>
              <a:rPr lang="en-US" sz="2800" dirty="0"/>
              <a:t>Material Request</a:t>
            </a:r>
          </a:p>
          <a:p>
            <a:pPr lvl="1"/>
            <a:r>
              <a:rPr lang="en-US" sz="2800" dirty="0"/>
              <a:t>Acquisitions</a:t>
            </a:r>
          </a:p>
          <a:p>
            <a:pPr lvl="2"/>
            <a:r>
              <a:rPr lang="en-US" sz="2400" dirty="0"/>
              <a:t>Orders, Receive, Invoices</a:t>
            </a:r>
          </a:p>
          <a:p>
            <a:pPr lvl="1"/>
            <a:r>
              <a:rPr lang="en-US" sz="2800" dirty="0"/>
              <a:t>Reports</a:t>
            </a:r>
          </a:p>
          <a:p>
            <a:pPr lvl="2"/>
            <a:r>
              <a:rPr lang="en-US" sz="2400" dirty="0"/>
              <a:t>Updated, New</a:t>
            </a:r>
          </a:p>
          <a:p>
            <a:pPr lvl="1"/>
            <a:r>
              <a:rPr lang="en-US" sz="2800" dirty="0"/>
              <a:t>Web Order</a:t>
            </a:r>
          </a:p>
          <a:p>
            <a:pPr lvl="2"/>
            <a:r>
              <a:rPr lang="en-US" sz="2400" dirty="0"/>
              <a:t>Patron, Orders, Census</a:t>
            </a:r>
          </a:p>
        </p:txBody>
      </p:sp>
    </p:spTree>
    <p:extLst>
      <p:ext uri="{BB962C8B-B14F-4D97-AF65-F5344CB8AC3E}">
        <p14:creationId xmlns:p14="http://schemas.microsoft.com/office/powerpoint/2010/main" val="1083382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A8DA0-86C9-9AE3-02AF-C079F344E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KLAS General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326ED-FB72-AFD4-EB97-9F3E3D5B5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Code update: </a:t>
            </a:r>
            <a:r>
              <a:rPr lang="en-US" sz="2800" dirty="0"/>
              <a:t>Codes in Code maintenance now allow up to 15 characters. </a:t>
            </a:r>
          </a:p>
          <a:p>
            <a:pPr lvl="1"/>
            <a:r>
              <a:rPr lang="en-US" sz="2600" dirty="0"/>
              <a:t>NOTE: Some browses &amp; drop downs may cut off description due to this. </a:t>
            </a:r>
          </a:p>
          <a:p>
            <a:r>
              <a:rPr lang="en-US" sz="2800" b="1" dirty="0"/>
              <a:t>Library Maintenance: </a:t>
            </a:r>
            <a:r>
              <a:rPr lang="en-US" sz="2800" dirty="0"/>
              <a:t>Emails addresses can have up to 60 characters. </a:t>
            </a:r>
          </a:p>
        </p:txBody>
      </p:sp>
    </p:spTree>
    <p:extLst>
      <p:ext uri="{BB962C8B-B14F-4D97-AF65-F5344CB8AC3E}">
        <p14:creationId xmlns:p14="http://schemas.microsoft.com/office/powerpoint/2010/main" val="1704943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2D15-B376-4CD2-34C6-66F7EABB8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Catalog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F6EFF-361C-E787-3947-92D6A55D2C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3312" y="1498601"/>
            <a:ext cx="6211888" cy="4757738"/>
          </a:xfrm>
        </p:spPr>
        <p:txBody>
          <a:bodyPr>
            <a:normAutofit/>
          </a:bodyPr>
          <a:lstStyle/>
          <a:p>
            <a:r>
              <a:rPr lang="en-US" sz="2800" dirty="0"/>
              <a:t>Performance improvements</a:t>
            </a:r>
          </a:p>
          <a:p>
            <a:r>
              <a:rPr lang="en-US" sz="2800" b="1" dirty="0"/>
              <a:t>Item History </a:t>
            </a:r>
            <a:r>
              <a:rPr lang="en-US" sz="2800" dirty="0"/>
              <a:t>is in the Functions menu (accessibility)</a:t>
            </a:r>
          </a:p>
          <a:p>
            <a:r>
              <a:rPr lang="en-US" sz="2800" dirty="0"/>
              <a:t>Can place a Reserve on a </a:t>
            </a:r>
            <a:r>
              <a:rPr lang="en-US" sz="2800" b="1" dirty="0"/>
              <a:t>Temp Title </a:t>
            </a:r>
            <a:r>
              <a:rPr lang="en-US" sz="2800" dirty="0"/>
              <a:t>and still check the book out </a:t>
            </a:r>
          </a:p>
          <a:p>
            <a:r>
              <a:rPr lang="en-US" sz="2800" b="1" dirty="0"/>
              <a:t>Batch Add Items </a:t>
            </a:r>
            <a:r>
              <a:rPr lang="en-US" sz="2800" dirty="0"/>
              <a:t>generates barcodes for prelims and supplements correctly</a:t>
            </a: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8A34B70-8A69-6191-B4F7-0895F5ED33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42917" y="2204757"/>
            <a:ext cx="4349903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665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218EF-EC05-766B-70A8-380EA3789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Catalog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2283B-4785-C8E2-C667-E1395D026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9443224" cy="4984750"/>
          </a:xfrm>
        </p:spPr>
        <p:txBody>
          <a:bodyPr/>
          <a:lstStyle/>
          <a:p>
            <a:r>
              <a:rPr lang="en-US" sz="2800" b="1" dirty="0"/>
              <a:t>Enum</a:t>
            </a:r>
            <a:r>
              <a:rPr lang="en-US" sz="2800" dirty="0"/>
              <a:t> on Items tab now visible </a:t>
            </a:r>
          </a:p>
          <a:p>
            <a:pPr lvl="1"/>
            <a:r>
              <a:rPr lang="en-US" sz="2600" dirty="0"/>
              <a:t>Can update volume number as well if item is a prelim or supplement 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43540F-7F02-3DBE-5FCA-3FDF49236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416" y="2748280"/>
            <a:ext cx="6211167" cy="393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580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060A4-FAAE-76C8-CC6E-BD5301051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ABF09-F908-9E0C-ADAF-2DBDA2457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Keystone Staff</a:t>
            </a:r>
          </a:p>
          <a:p>
            <a:r>
              <a:rPr lang="en-US" sz="3600" dirty="0">
                <a:latin typeface="+mn-lt"/>
              </a:rPr>
              <a:t>Keystone Customers</a:t>
            </a:r>
          </a:p>
          <a:p>
            <a:r>
              <a:rPr lang="en-US" sz="3600" dirty="0">
                <a:latin typeface="+mn-lt"/>
              </a:rPr>
              <a:t>Keystone Services Updates</a:t>
            </a:r>
          </a:p>
          <a:p>
            <a:r>
              <a:rPr lang="en-US" sz="3600" dirty="0">
                <a:latin typeface="+mn-lt"/>
              </a:rPr>
              <a:t>KLAS Development Updates</a:t>
            </a:r>
          </a:p>
          <a:p>
            <a:r>
              <a:rPr lang="en-US" sz="3600" dirty="0">
                <a:latin typeface="+mn-lt"/>
              </a:rPr>
              <a:t>KLAS Users’ Resources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27056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9AA01-DA03-B039-F936-2099FE14C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Catalog cont.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806254-ED4D-468E-490C-20B8367C3E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b"/>
          <a:lstStyle/>
          <a:p>
            <a:r>
              <a:rPr lang="en-US" sz="28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Merge Title </a:t>
            </a:r>
            <a:r>
              <a:rPr lang="en-US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program in Batch Manager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3AADEB5-4F00-6EE4-9DD7-B6D21FE826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22119" y="2800672"/>
            <a:ext cx="5176982" cy="3732876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756568-B3DA-A5A0-DC57-FAA9B4EBD0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5434192" cy="576262"/>
          </a:xfrm>
        </p:spPr>
        <p:txBody>
          <a:bodyPr anchor="b"/>
          <a:lstStyle/>
          <a:p>
            <a:r>
              <a:rPr lang="en-US" sz="28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Restore Merged Title </a:t>
            </a:r>
            <a:r>
              <a:rPr lang="en-US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program for Batch Manager 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B9D59826-1512-871C-57F7-0AF01FA4BE8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5654675" y="3325091"/>
            <a:ext cx="6378970" cy="161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361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47E9F-502C-D8C2-1720-B57153E65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Catalog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38005-4E32-7A37-60A3-C813BED41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0000"/>
            <a:ext cx="9443224" cy="5086350"/>
          </a:xfrm>
        </p:spPr>
        <p:txBody>
          <a:bodyPr/>
          <a:lstStyle/>
          <a:p>
            <a:r>
              <a:rPr lang="en-US" sz="2800" b="1" dirty="0"/>
              <a:t>Add Items </a:t>
            </a:r>
            <a:r>
              <a:rPr lang="en-US" sz="2800" dirty="0"/>
              <a:t>now defaults to currently selected copy</a:t>
            </a:r>
          </a:p>
          <a:p>
            <a:r>
              <a:rPr lang="en-US" sz="2800" dirty="0"/>
              <a:t>Fixed bug in </a:t>
            </a:r>
            <a:r>
              <a:rPr lang="en-US" sz="2800" b="1" dirty="0"/>
              <a:t>Add Items </a:t>
            </a:r>
            <a:r>
              <a:rPr lang="en-US" sz="2800" dirty="0"/>
              <a:t>and </a:t>
            </a:r>
            <a:r>
              <a:rPr lang="en-US" sz="2800" b="1" dirty="0"/>
              <a:t>Receive</a:t>
            </a:r>
            <a:r>
              <a:rPr lang="en-US" sz="2800" dirty="0"/>
              <a:t> that did not default library and shelf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427A42-0608-1CBF-113C-E6A03B88D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014" y="3109629"/>
            <a:ext cx="7309251" cy="476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1701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8CCBD-7F75-87CA-A5E0-D9F129EF3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 Request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24539-A23A-DCFF-18FF-FF1F11AC8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0800"/>
            <a:ext cx="11036300" cy="5035550"/>
          </a:xfrm>
        </p:spPr>
        <p:txBody>
          <a:bodyPr>
            <a:noAutofit/>
          </a:bodyPr>
          <a:lstStyle/>
          <a:p>
            <a:r>
              <a:rPr lang="en-US" sz="2800" dirty="0"/>
              <a:t>Consumable </a:t>
            </a:r>
            <a:r>
              <a:rPr lang="en-US" sz="2800"/>
              <a:t>items in </a:t>
            </a:r>
            <a:r>
              <a:rPr lang="en-US" sz="2800" dirty="0"/>
              <a:t>a deleted Holding will not Assign to a Mat Request</a:t>
            </a:r>
          </a:p>
          <a:p>
            <a:r>
              <a:rPr lang="en-US" sz="2800" dirty="0"/>
              <a:t>Emails fixed for events such as Print Copy Requested</a:t>
            </a:r>
          </a:p>
          <a:p>
            <a:r>
              <a:rPr lang="en-US" sz="2800" dirty="0"/>
              <a:t>Can set action line status to close request after SHC </a:t>
            </a:r>
          </a:p>
          <a:p>
            <a:r>
              <a:rPr lang="en-US" sz="2800" dirty="0"/>
              <a:t>Packing slip update allows carriage return in notes </a:t>
            </a:r>
          </a:p>
          <a:p>
            <a:r>
              <a:rPr lang="en-US" sz="2800" dirty="0"/>
              <a:t>Mat Request Query allows queries on Public Note, Non-Public Note, and Unit Cost</a:t>
            </a:r>
          </a:p>
          <a:p>
            <a:r>
              <a:rPr lang="en-US" sz="2800" dirty="0"/>
              <a:t>Sub-detail can now be added to Mat Request browse</a:t>
            </a:r>
          </a:p>
        </p:txBody>
      </p:sp>
    </p:spTree>
    <p:extLst>
      <p:ext uri="{BB962C8B-B14F-4D97-AF65-F5344CB8AC3E}">
        <p14:creationId xmlns:p14="http://schemas.microsoft.com/office/powerpoint/2010/main" val="18041175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B41E4-1404-950A-4739-489B33022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 Request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0F2E4-EBBA-5670-63F1-C488799DBA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03313" y="1727200"/>
            <a:ext cx="4167188" cy="4529138"/>
          </a:xfrm>
        </p:spPr>
        <p:txBody>
          <a:bodyPr>
            <a:normAutofit/>
          </a:bodyPr>
          <a:lstStyle/>
          <a:p>
            <a:r>
              <a:rPr lang="en-US" sz="2800" dirty="0"/>
              <a:t>Create shipper updated messages about posting and creating a batch (accessibility)</a:t>
            </a:r>
          </a:p>
          <a:p>
            <a:endParaRPr lang="en-US" sz="28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AC9FC75-08F2-DA93-F6AA-F01A62F1ED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8655E9B-813F-2CAA-B6B7-FCBCF5537BA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7644A2-2346-57EA-A59F-A4E36F24B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5895" y="1197474"/>
            <a:ext cx="6649838" cy="546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3310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62BF3-714B-B51E-BD43-26F9A7BC0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Acquisitions: 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0E3FE-BD80-94E9-3E89-FF120DBB2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Can’t create multiple POs for same Mat Request line anymore</a:t>
            </a:r>
          </a:p>
          <a:p>
            <a:r>
              <a:rPr lang="en-US" sz="2800" dirty="0"/>
              <a:t>New tokens in Print Order, including Num Parts</a:t>
            </a:r>
          </a:p>
          <a:p>
            <a:r>
              <a:rPr lang="en-US" sz="2800" dirty="0"/>
              <a:t>EOTs and EOT assistants can use </a:t>
            </a:r>
            <a:r>
              <a:rPr lang="en-US" sz="2800" b="1" dirty="0"/>
              <a:t>Set as On Order </a:t>
            </a:r>
            <a:r>
              <a:rPr lang="en-US" sz="2800" dirty="0"/>
              <a:t>feature to sync KLAS orders with APH</a:t>
            </a:r>
          </a:p>
          <a:p>
            <a:pPr lvl="1"/>
            <a:r>
              <a:rPr lang="en-US" sz="2600" dirty="0"/>
              <a:t>Start by emailing both Anthony Phillips at APH and ks7@klas.com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1616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AA853-C491-E55C-1CBD-02BF1A28B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Acquisitions: Receive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2580E-F3FB-8651-3EC2-2689A70F4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8900"/>
            <a:ext cx="9443224" cy="4997450"/>
          </a:xfrm>
        </p:spPr>
        <p:txBody>
          <a:bodyPr>
            <a:normAutofit/>
          </a:bodyPr>
          <a:lstStyle/>
          <a:p>
            <a:r>
              <a:rPr lang="en-US" sz="2800" dirty="0"/>
              <a:t>Print label now defaults to correct type of label for consumable or tracked items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351BBC-BBCC-99FC-A9F9-8EF337E88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0" y="2424889"/>
            <a:ext cx="7638519" cy="433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1320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4F228-7CBC-A551-DBA7-DA7C6D627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Acquisitions: Invoice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03547-A751-0D4D-2A4F-906678BE84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3312" y="1399807"/>
            <a:ext cx="4655561" cy="4856532"/>
          </a:xfrm>
        </p:spPr>
        <p:txBody>
          <a:bodyPr>
            <a:normAutofit/>
          </a:bodyPr>
          <a:lstStyle/>
          <a:p>
            <a:r>
              <a:rPr lang="en-US" sz="2800" dirty="0"/>
              <a:t>Generate invoice from Mat Request now available</a:t>
            </a:r>
          </a:p>
          <a:p>
            <a:r>
              <a:rPr lang="en-US" sz="2800" dirty="0"/>
              <a:t>Invoice line can display Sub-detail using invoice line types</a:t>
            </a:r>
          </a:p>
          <a:p>
            <a:r>
              <a:rPr lang="en-US" sz="2800" dirty="0"/>
              <a:t>Print invoice allows selection of multiple billing addresses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970F4B-3FBA-760C-D99B-9C1BCE6D6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8873" y="1399807"/>
            <a:ext cx="6101682" cy="509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7394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FA26E-B1F1-C92E-B831-992632027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Reports: Updated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4DECB-37E5-EFE8-3C8C-6518F7A66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0002"/>
            <a:ext cx="10923585" cy="46653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Invoice Listing Report </a:t>
            </a:r>
            <a:r>
              <a:rPr lang="en-US" sz="2800" dirty="0"/>
              <a:t>includes amount paid, amount credited, total and subtotal fields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A16358-032A-6701-41BB-234973F01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16" y="2865882"/>
            <a:ext cx="11331569" cy="332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9679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12AF4-5041-F7F5-86B5-08325D0D97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7242D-DABA-107A-2CBD-3A476AFD8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Reports: Updated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7F4E8-6847-2528-B2D9-EC43B9189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1004"/>
            <a:ext cx="9923585" cy="46653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Past Due invoices </a:t>
            </a:r>
            <a:r>
              <a:rPr lang="en-US" sz="2800" dirty="0"/>
              <a:t>contains criteria for a given patron or patron range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0C4B0B-9CC0-01D2-89A5-501BF86B1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840" y="3016884"/>
            <a:ext cx="10331304" cy="310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8596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9D232-E391-D1E5-ADAF-4111DC70A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577" y="281234"/>
            <a:ext cx="11342675" cy="1325880"/>
          </a:xfrm>
        </p:spPr>
        <p:txBody>
          <a:bodyPr/>
          <a:lstStyle/>
          <a:p>
            <a:r>
              <a:rPr lang="en-US" dirty="0"/>
              <a:t>Reports: New - Invoiced lines by line type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3A272F-2D92-F2F6-332D-40BF3103A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7155" y="1163755"/>
            <a:ext cx="7213267" cy="50499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EA1D89-F58D-6416-1E49-8EA7C5981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07165"/>
            <a:ext cx="5289361" cy="480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797BD-C9CE-BD16-4EA0-13D59A232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Keystone Staff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70F38-CD0F-C014-C5BA-9EC423E1E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545" y="1827530"/>
            <a:ext cx="9443224" cy="4665346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Customer Support</a:t>
            </a:r>
          </a:p>
          <a:p>
            <a:r>
              <a:rPr lang="en-US" sz="3200" dirty="0">
                <a:latin typeface="+mn-lt"/>
              </a:rPr>
              <a:t>Development</a:t>
            </a:r>
          </a:p>
          <a:p>
            <a:r>
              <a:rPr lang="en-US" sz="3200" dirty="0">
                <a:latin typeface="+mn-lt"/>
              </a:rPr>
              <a:t>Systems Admin / IT</a:t>
            </a:r>
          </a:p>
          <a:p>
            <a:r>
              <a:rPr lang="en-US" sz="3200" dirty="0">
                <a:latin typeface="+mn-lt"/>
              </a:rPr>
              <a:t>Sales 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   &amp; Administration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BCDF0E-E1D5-5FE9-1EB6-E6060A9FA1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" t="15822"/>
          <a:stretch>
            <a:fillRect/>
          </a:stretch>
        </p:blipFill>
        <p:spPr>
          <a:xfrm>
            <a:off x="4680803" y="1827530"/>
            <a:ext cx="7103224" cy="466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8111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E4462-EF25-C6C3-4863-4E080394F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758" y="299616"/>
            <a:ext cx="9404723" cy="1400530"/>
          </a:xfrm>
        </p:spPr>
        <p:txBody>
          <a:bodyPr/>
          <a:lstStyle/>
          <a:p>
            <a:r>
              <a:rPr lang="en-US" dirty="0"/>
              <a:t>Reports: MR - Line by patron type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54EF00-331B-F29C-2990-66796FF6036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03313" y="3298919"/>
            <a:ext cx="4395787" cy="1719074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829B776-DACD-A01C-475A-E03C7E97AB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0604" y="1586389"/>
            <a:ext cx="4853543" cy="4200245"/>
          </a:xfrm>
        </p:spPr>
        <p:txBody>
          <a:bodyPr>
            <a:normAutofit/>
          </a:bodyPr>
          <a:lstStyle/>
          <a:p>
            <a:r>
              <a:rPr lang="en-US" sz="2800" dirty="0"/>
              <a:t>Replaces </a:t>
            </a:r>
            <a:r>
              <a:rPr lang="en-US" sz="2800" b="1" dirty="0"/>
              <a:t>Students Served</a:t>
            </a:r>
            <a:r>
              <a:rPr lang="en-US" sz="2800" dirty="0"/>
              <a:t> report that I ran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E9BAC3-8EB5-D18C-A6B3-D873C238D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800" y="3456150"/>
            <a:ext cx="10193482" cy="32101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8897A3-7A1C-1712-8A1A-2F61EFDEDE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18454"/>
            <a:ext cx="5809095" cy="436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4457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22C9D-5CF0-B956-D688-AD98C3820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Reports: MR - Line by patron type Summary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92C620-B5DD-E567-5BAF-F74980FC6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5328" y="2015652"/>
            <a:ext cx="5858851" cy="46345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E29759-7340-0DA8-A45A-238DD847C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534" y="2209028"/>
            <a:ext cx="5495019" cy="399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6884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43AFD8-8A4E-FB72-479A-C5D616F3FF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99348-4254-6A9C-DD97-7B6702AEB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KLAS Development (Upcoming)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391C0-4F24-CDEC-1B78-08AA6DD20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1305"/>
            <a:ext cx="10392784" cy="4801871"/>
          </a:xfrm>
        </p:spPr>
        <p:txBody>
          <a:bodyPr>
            <a:noAutofit/>
          </a:bodyPr>
          <a:lstStyle/>
          <a:p>
            <a:r>
              <a:rPr lang="en-US" sz="3200" dirty="0"/>
              <a:t>Single-Sign-On and/or 2 Factor Authentication</a:t>
            </a:r>
          </a:p>
          <a:p>
            <a:pPr lvl="1"/>
            <a:r>
              <a:rPr lang="en-US" sz="3000" dirty="0"/>
              <a:t>via </a:t>
            </a:r>
            <a:r>
              <a:rPr lang="en-US" sz="3000" dirty="0" err="1"/>
              <a:t>KeyCloak</a:t>
            </a:r>
            <a:endParaRPr lang="en-US" sz="3000" dirty="0"/>
          </a:p>
          <a:p>
            <a:pPr lvl="1"/>
            <a:r>
              <a:rPr lang="en-US" sz="3000" dirty="0"/>
              <a:t>Optional</a:t>
            </a:r>
          </a:p>
          <a:p>
            <a:r>
              <a:rPr lang="en-US" sz="3200" dirty="0"/>
              <a:t>Security improvements</a:t>
            </a:r>
          </a:p>
          <a:p>
            <a:pPr lvl="1"/>
            <a:r>
              <a:rPr lang="en-US" sz="2600" dirty="0"/>
              <a:t>In the KLAS application</a:t>
            </a:r>
          </a:p>
          <a:p>
            <a:pPr lvl="1"/>
            <a:r>
              <a:rPr lang="en-US" sz="2600" dirty="0"/>
              <a:t>In the </a:t>
            </a:r>
            <a:r>
              <a:rPr lang="en-US" sz="2600" dirty="0" err="1"/>
              <a:t>WebOPAC</a:t>
            </a:r>
            <a:endParaRPr lang="en-US" sz="2600" dirty="0"/>
          </a:p>
          <a:p>
            <a:r>
              <a:rPr lang="en-US" sz="2800" dirty="0" err="1"/>
              <a:t>WebOPAC</a:t>
            </a:r>
            <a:r>
              <a:rPr lang="en-US" sz="2800" dirty="0"/>
              <a:t> Accessibility improvements</a:t>
            </a:r>
          </a:p>
          <a:p>
            <a:r>
              <a:rPr lang="en-US" sz="2800" dirty="0"/>
              <a:t>USPS intelligent mail API </a:t>
            </a:r>
          </a:p>
        </p:txBody>
      </p:sp>
    </p:spTree>
    <p:extLst>
      <p:ext uri="{BB962C8B-B14F-4D97-AF65-F5344CB8AC3E}">
        <p14:creationId xmlns:p14="http://schemas.microsoft.com/office/powerpoint/2010/main" val="25143721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037C2E-51BA-CA9A-6546-854F909D3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Questions???</a:t>
            </a:r>
          </a:p>
        </p:txBody>
      </p:sp>
    </p:spTree>
    <p:extLst>
      <p:ext uri="{BB962C8B-B14F-4D97-AF65-F5344CB8AC3E}">
        <p14:creationId xmlns:p14="http://schemas.microsoft.com/office/powerpoint/2010/main" val="1657839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29EB3-D493-D975-4A62-AC4290F61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Support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453ADB56-9DC9-3D5A-D79C-DF178E2DD6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6" t="2234" r="12439" b="28349"/>
          <a:stretch>
            <a:fillRect/>
          </a:stretch>
        </p:blipFill>
        <p:spPr>
          <a:xfrm>
            <a:off x="9226559" y="1851289"/>
            <a:ext cx="2772218" cy="2776759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0894D8-72FF-FB0E-6AEA-F205DDE0B78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452" y="2003047"/>
            <a:ext cx="2229194" cy="40000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EB9AD6-F320-2CE2-D4C7-63A184D050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4220" y="1629427"/>
            <a:ext cx="2696804" cy="35002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2977E1-FF11-8DAF-E993-F65862341617}"/>
              </a:ext>
            </a:extLst>
          </p:cNvPr>
          <p:cNvSpPr txBox="1"/>
          <p:nvPr/>
        </p:nvSpPr>
        <p:spPr>
          <a:xfrm>
            <a:off x="-363521" y="4628048"/>
            <a:ext cx="40777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Segoe Print" panose="02000800000000000000" pitchFamily="2" charset="0"/>
              </a:rPr>
              <a:t>Nancy Honeycutt, </a:t>
            </a:r>
            <a:br>
              <a:rPr lang="en-US" sz="2000" dirty="0">
                <a:latin typeface="Segoe Print" panose="02000800000000000000" pitchFamily="2" charset="0"/>
              </a:rPr>
            </a:br>
            <a:r>
              <a:rPr lang="en-US" sz="2000" dirty="0">
                <a:latin typeface="Segoe Print" panose="02000800000000000000" pitchFamily="2" charset="0"/>
              </a:rPr>
              <a:t>Manager, </a:t>
            </a:r>
            <a:br>
              <a:rPr lang="en-US" sz="2000" dirty="0">
                <a:latin typeface="Segoe Print" panose="02000800000000000000" pitchFamily="2" charset="0"/>
              </a:rPr>
            </a:br>
            <a:r>
              <a:rPr lang="en-US" sz="2000" dirty="0">
                <a:latin typeface="Segoe Print" panose="02000800000000000000" pitchFamily="2" charset="0"/>
              </a:rPr>
              <a:t>Customer Support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936086-8744-E890-A95F-E0F2C1B6FF03}"/>
              </a:ext>
            </a:extLst>
          </p:cNvPr>
          <p:cNvSpPr txBox="1"/>
          <p:nvPr/>
        </p:nvSpPr>
        <p:spPr>
          <a:xfrm>
            <a:off x="8573799" y="4788333"/>
            <a:ext cx="4077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Segoe Print" panose="02000800000000000000" pitchFamily="2" charset="0"/>
              </a:rPr>
              <a:t>Katy Patrick, </a:t>
            </a:r>
            <a:br>
              <a:rPr lang="en-US" sz="2000" dirty="0">
                <a:latin typeface="Segoe Print" panose="02000800000000000000" pitchFamily="2" charset="0"/>
              </a:rPr>
            </a:br>
            <a:r>
              <a:rPr lang="en-US" sz="2000" dirty="0">
                <a:latin typeface="Segoe Print" panose="02000800000000000000" pitchFamily="2" charset="0"/>
              </a:rPr>
              <a:t>Technical Writer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3CEAA0-3AA5-0729-7495-635B6DC6A126}"/>
              </a:ext>
            </a:extLst>
          </p:cNvPr>
          <p:cNvSpPr txBox="1"/>
          <p:nvPr/>
        </p:nvSpPr>
        <p:spPr>
          <a:xfrm>
            <a:off x="5464646" y="5277850"/>
            <a:ext cx="4077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Segoe Print" panose="02000800000000000000" pitchFamily="2" charset="0"/>
              </a:rPr>
              <a:t>Marion Campbell, </a:t>
            </a:r>
            <a:br>
              <a:rPr lang="en-US" sz="2000" dirty="0">
                <a:latin typeface="Segoe Print" panose="02000800000000000000" pitchFamily="2" charset="0"/>
              </a:rPr>
            </a:br>
            <a:r>
              <a:rPr lang="en-US" sz="2000" dirty="0">
                <a:latin typeface="Segoe Print" panose="02000800000000000000" pitchFamily="2" charset="0"/>
              </a:rPr>
              <a:t>Customer Support Specialist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7E510D-3AA4-A004-C712-B29C11903592}"/>
              </a:ext>
            </a:extLst>
          </p:cNvPr>
          <p:cNvSpPr txBox="1"/>
          <p:nvPr/>
        </p:nvSpPr>
        <p:spPr>
          <a:xfrm>
            <a:off x="2443702" y="6074015"/>
            <a:ext cx="4077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Segoe Print" panose="02000800000000000000" pitchFamily="2" charset="0"/>
              </a:rPr>
              <a:t>Katharina Stevens,</a:t>
            </a:r>
            <a:br>
              <a:rPr lang="en-US" sz="2000" dirty="0">
                <a:latin typeface="Segoe Print" panose="02000800000000000000" pitchFamily="2" charset="0"/>
              </a:rPr>
            </a:br>
            <a:r>
              <a:rPr lang="en-US" sz="2000" dirty="0">
                <a:latin typeface="Segoe Print" panose="02000800000000000000" pitchFamily="2" charset="0"/>
              </a:rPr>
              <a:t>Customer Support Specialist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766D780-09DD-2F9B-1CC7-3DAD1CA11E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89" y="1761934"/>
            <a:ext cx="2793787" cy="279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649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721EF-CF0A-7880-62B8-2C1043440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6CE211-59D0-5D34-CE3F-1812E38B44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1791" y="351635"/>
            <a:ext cx="2673435" cy="32621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8E3B6C-4F6A-0999-ECFD-0C514DD296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2169" y="2683213"/>
            <a:ext cx="3171863" cy="29722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FE9D3A-C1A4-73D0-29BA-303C95D7C6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83728" y="2047056"/>
            <a:ext cx="2816482" cy="36680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CA6EC2-7A32-5867-93D8-9664C205823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399" y="1325928"/>
            <a:ext cx="3171377" cy="29289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16BDDF-1DD3-8F59-90AB-B9ED068A409B}"/>
              </a:ext>
            </a:extLst>
          </p:cNvPr>
          <p:cNvSpPr txBox="1"/>
          <p:nvPr/>
        </p:nvSpPr>
        <p:spPr>
          <a:xfrm>
            <a:off x="-429663" y="4290903"/>
            <a:ext cx="40777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Segoe Print" panose="02000800000000000000" pitchFamily="2" charset="0"/>
              </a:rPr>
              <a:t>Mitake</a:t>
            </a:r>
            <a:r>
              <a:rPr lang="en-US" sz="2000" dirty="0">
                <a:latin typeface="Segoe Print" panose="02000800000000000000" pitchFamily="2" charset="0"/>
              </a:rPr>
              <a:t> </a:t>
            </a:r>
            <a:r>
              <a:rPr lang="en-US" sz="2000" dirty="0" err="1">
                <a:latin typeface="Segoe Print" panose="02000800000000000000" pitchFamily="2" charset="0"/>
              </a:rPr>
              <a:t>Burts</a:t>
            </a:r>
            <a:r>
              <a:rPr lang="en-US" sz="2000" dirty="0">
                <a:latin typeface="Segoe Print" panose="02000800000000000000" pitchFamily="2" charset="0"/>
              </a:rPr>
              <a:t>, </a:t>
            </a:r>
            <a:br>
              <a:rPr lang="en-US" sz="2000" dirty="0">
                <a:latin typeface="Segoe Print" panose="02000800000000000000" pitchFamily="2" charset="0"/>
              </a:rPr>
            </a:br>
            <a:r>
              <a:rPr lang="en-US" sz="2000" dirty="0">
                <a:latin typeface="Segoe Print" panose="02000800000000000000" pitchFamily="2" charset="0"/>
              </a:rPr>
              <a:t>Chief Product </a:t>
            </a:r>
            <a:br>
              <a:rPr lang="en-US" sz="2000" dirty="0">
                <a:latin typeface="Segoe Print" panose="02000800000000000000" pitchFamily="2" charset="0"/>
              </a:rPr>
            </a:br>
            <a:r>
              <a:rPr lang="en-US" sz="2000" dirty="0">
                <a:latin typeface="Segoe Print" panose="02000800000000000000" pitchFamily="2" charset="0"/>
              </a:rPr>
              <a:t>Development Officer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571F80-825B-C1E2-F87C-3B2CB454EA4F}"/>
              </a:ext>
            </a:extLst>
          </p:cNvPr>
          <p:cNvSpPr txBox="1"/>
          <p:nvPr/>
        </p:nvSpPr>
        <p:spPr>
          <a:xfrm>
            <a:off x="2573624" y="5759359"/>
            <a:ext cx="40777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Segoe Print" panose="02000800000000000000" pitchFamily="2" charset="0"/>
              </a:rPr>
              <a:t>Kyle Honeycutt, </a:t>
            </a:r>
            <a:br>
              <a:rPr lang="en-US" sz="2000" dirty="0">
                <a:latin typeface="Segoe Print" panose="02000800000000000000" pitchFamily="2" charset="0"/>
              </a:rPr>
            </a:br>
            <a:r>
              <a:rPr lang="en-US" sz="2000" dirty="0">
                <a:latin typeface="Segoe Print" panose="02000800000000000000" pitchFamily="2" charset="0"/>
              </a:rPr>
              <a:t>Manager, </a:t>
            </a:r>
            <a:br>
              <a:rPr lang="en-US" sz="2000" dirty="0">
                <a:latin typeface="Segoe Print" panose="02000800000000000000" pitchFamily="2" charset="0"/>
              </a:rPr>
            </a:br>
            <a:r>
              <a:rPr lang="en-US" sz="2000" dirty="0">
                <a:latin typeface="Segoe Print" panose="02000800000000000000" pitchFamily="2" charset="0"/>
              </a:rPr>
              <a:t>Software Development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798EAE-67F0-151F-7079-5DF386FA1AB0}"/>
              </a:ext>
            </a:extLst>
          </p:cNvPr>
          <p:cNvSpPr txBox="1"/>
          <p:nvPr/>
        </p:nvSpPr>
        <p:spPr>
          <a:xfrm>
            <a:off x="5481567" y="3656025"/>
            <a:ext cx="40777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Segoe Print" panose="02000800000000000000" pitchFamily="2" charset="0"/>
              </a:rPr>
              <a:t>George Martell, </a:t>
            </a:r>
            <a:br>
              <a:rPr lang="en-US" sz="2000" dirty="0">
                <a:latin typeface="Segoe Print" panose="02000800000000000000" pitchFamily="2" charset="0"/>
              </a:rPr>
            </a:br>
            <a:r>
              <a:rPr lang="en-US" sz="2000" dirty="0">
                <a:latin typeface="Segoe Print" panose="02000800000000000000" pitchFamily="2" charset="0"/>
              </a:rPr>
              <a:t>Software Development </a:t>
            </a:r>
            <a:br>
              <a:rPr lang="en-US" sz="2000" dirty="0">
                <a:latin typeface="Segoe Print" panose="02000800000000000000" pitchFamily="2" charset="0"/>
              </a:rPr>
            </a:br>
            <a:r>
              <a:rPr lang="en-US" sz="2000" dirty="0">
                <a:latin typeface="Segoe Print" panose="02000800000000000000" pitchFamily="2" charset="0"/>
              </a:rPr>
              <a:t>Specialist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A240FF-89A5-2ACF-AF57-882A2C02354C}"/>
              </a:ext>
            </a:extLst>
          </p:cNvPr>
          <p:cNvSpPr txBox="1"/>
          <p:nvPr/>
        </p:nvSpPr>
        <p:spPr>
          <a:xfrm>
            <a:off x="8567199" y="5739219"/>
            <a:ext cx="40777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Segoe Print" panose="02000800000000000000" pitchFamily="2" charset="0"/>
              </a:rPr>
              <a:t>John Carpenter, </a:t>
            </a:r>
            <a:br>
              <a:rPr lang="en-US" sz="2000" dirty="0">
                <a:latin typeface="Segoe Print" panose="02000800000000000000" pitchFamily="2" charset="0"/>
              </a:rPr>
            </a:br>
            <a:r>
              <a:rPr lang="en-US" sz="2000" dirty="0">
                <a:latin typeface="Segoe Print" panose="02000800000000000000" pitchFamily="2" charset="0"/>
              </a:rPr>
              <a:t>Software Development </a:t>
            </a:r>
            <a:br>
              <a:rPr lang="en-US" sz="2000" dirty="0">
                <a:latin typeface="Segoe Print" panose="02000800000000000000" pitchFamily="2" charset="0"/>
              </a:rPr>
            </a:br>
            <a:r>
              <a:rPr lang="en-US" sz="2000" dirty="0">
                <a:latin typeface="Segoe Print" panose="02000800000000000000" pitchFamily="2" charset="0"/>
              </a:rPr>
              <a:t>Specialist</a:t>
            </a:r>
            <a:br>
              <a:rPr lang="en-US" sz="2000" dirty="0">
                <a:latin typeface="Segoe Print" panose="02000800000000000000" pitchFamily="2" charset="0"/>
              </a:rPr>
            </a:br>
            <a:endParaRPr lang="en-US" sz="2000" dirty="0">
              <a:latin typeface="Segoe Print" panose="02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173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F6E2C-4081-D87F-79DB-E05BF101B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Systems Administration / 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1F55B1-835C-3A94-7CD9-1BA3C23B47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4450" y="1749363"/>
            <a:ext cx="3035892" cy="39188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BE3130-4851-EA57-E5EE-B3FB23DFC9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3" r="753"/>
          <a:stretch>
            <a:fillRect/>
          </a:stretch>
        </p:blipFill>
        <p:spPr>
          <a:xfrm>
            <a:off x="7180589" y="1671916"/>
            <a:ext cx="2656643" cy="40737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D3E0D9-BA75-61D8-812B-940DFD1D4789}"/>
              </a:ext>
            </a:extLst>
          </p:cNvPr>
          <p:cNvSpPr txBox="1"/>
          <p:nvPr/>
        </p:nvSpPr>
        <p:spPr>
          <a:xfrm>
            <a:off x="236721" y="5831226"/>
            <a:ext cx="72313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Segoe Print" panose="02000800000000000000" pitchFamily="2" charset="0"/>
              </a:rPr>
              <a:t>Mark Gardner, Manger, </a:t>
            </a:r>
            <a:br>
              <a:rPr lang="en-US" sz="2000" dirty="0">
                <a:latin typeface="Segoe Print" panose="02000800000000000000" pitchFamily="2" charset="0"/>
              </a:rPr>
            </a:br>
            <a:r>
              <a:rPr lang="en-US" sz="2000" dirty="0">
                <a:latin typeface="Segoe Print" panose="02000800000000000000" pitchFamily="2" charset="0"/>
              </a:rPr>
              <a:t>Systems &amp; Networking</a:t>
            </a:r>
            <a:br>
              <a:rPr lang="en-US" sz="2000" dirty="0">
                <a:latin typeface="Segoe Print" panose="02000800000000000000" pitchFamily="2" charset="0"/>
              </a:rPr>
            </a:br>
            <a:endParaRPr lang="en-US" sz="2000" dirty="0">
              <a:latin typeface="Segoe Print" panose="020008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0B9A39-A71A-EDFD-9BB6-7FF2AAE7C460}"/>
              </a:ext>
            </a:extLst>
          </p:cNvPr>
          <p:cNvSpPr txBox="1"/>
          <p:nvPr/>
        </p:nvSpPr>
        <p:spPr>
          <a:xfrm>
            <a:off x="4547350" y="5842019"/>
            <a:ext cx="79231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Segoe Print" panose="02000800000000000000" pitchFamily="2" charset="0"/>
              </a:rPr>
              <a:t>Lee Higley, Lead Consultant, </a:t>
            </a:r>
            <a:br>
              <a:rPr lang="en-US" sz="2000" dirty="0">
                <a:latin typeface="Segoe Print" panose="02000800000000000000" pitchFamily="2" charset="0"/>
              </a:rPr>
            </a:br>
            <a:r>
              <a:rPr lang="en-US" sz="2000" dirty="0">
                <a:latin typeface="Segoe Print" panose="02000800000000000000" pitchFamily="2" charset="0"/>
              </a:rPr>
              <a:t>Information Technology</a:t>
            </a:r>
            <a:br>
              <a:rPr lang="en-US" sz="2000" dirty="0">
                <a:latin typeface="Segoe Print" panose="02000800000000000000" pitchFamily="2" charset="0"/>
              </a:rPr>
            </a:br>
            <a:endParaRPr lang="en-US" sz="2000" dirty="0">
              <a:latin typeface="Segoe Print" panose="02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772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2D9E0-B750-E2DA-0359-DF170253B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Sales / Administration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1014864E-7DDE-B630-00BD-46EE100F7E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871" y="1480116"/>
            <a:ext cx="3445727" cy="3449237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5146B7-0A18-3512-165F-3C74F52816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114798" y="2483942"/>
            <a:ext cx="3962403" cy="34927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B4A77C-D3B2-668C-4EE1-8D3CB44CE4A3}"/>
              </a:ext>
            </a:extLst>
          </p:cNvPr>
          <p:cNvSpPr txBox="1"/>
          <p:nvPr/>
        </p:nvSpPr>
        <p:spPr>
          <a:xfrm>
            <a:off x="297455" y="4729298"/>
            <a:ext cx="4077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Segoe Print" panose="02000800000000000000" pitchFamily="2" charset="0"/>
              </a:rPr>
              <a:t>Tracey </a:t>
            </a:r>
            <a:r>
              <a:rPr lang="en-US" sz="2000" dirty="0" err="1">
                <a:latin typeface="Segoe Print" panose="02000800000000000000" pitchFamily="2" charset="0"/>
              </a:rPr>
              <a:t>Fye</a:t>
            </a:r>
            <a:r>
              <a:rPr lang="en-US" sz="2000" dirty="0">
                <a:latin typeface="Segoe Print" panose="02000800000000000000" pitchFamily="2" charset="0"/>
              </a:rPr>
              <a:t>, Office Manager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9BE900-C8C8-6288-26CE-E119940F384B}"/>
              </a:ext>
            </a:extLst>
          </p:cNvPr>
          <p:cNvSpPr txBox="1"/>
          <p:nvPr/>
        </p:nvSpPr>
        <p:spPr>
          <a:xfrm>
            <a:off x="4057130" y="6310840"/>
            <a:ext cx="4077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Segoe Print" panose="02000800000000000000" pitchFamily="2" charset="0"/>
              </a:rPr>
              <a:t>James </a:t>
            </a:r>
            <a:r>
              <a:rPr lang="en-US" sz="2000" dirty="0" err="1">
                <a:latin typeface="Segoe Print" panose="02000800000000000000" pitchFamily="2" charset="0"/>
              </a:rPr>
              <a:t>Burts</a:t>
            </a:r>
            <a:r>
              <a:rPr lang="en-US" sz="2000" dirty="0">
                <a:latin typeface="Segoe Print" panose="02000800000000000000" pitchFamily="2" charset="0"/>
              </a:rPr>
              <a:t>, CEO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1C83D6-1645-5CD1-A9AC-CD7F39FA4123}"/>
              </a:ext>
            </a:extLst>
          </p:cNvPr>
          <p:cNvSpPr txBox="1"/>
          <p:nvPr/>
        </p:nvSpPr>
        <p:spPr>
          <a:xfrm>
            <a:off x="8099865" y="5028682"/>
            <a:ext cx="40777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Segoe Print" panose="02000800000000000000" pitchFamily="2" charset="0"/>
              </a:rPr>
              <a:t>Drea</a:t>
            </a:r>
            <a:r>
              <a:rPr lang="en-US" sz="2000" dirty="0">
                <a:latin typeface="Segoe Print" panose="02000800000000000000" pitchFamily="2" charset="0"/>
              </a:rPr>
              <a:t> </a:t>
            </a:r>
            <a:r>
              <a:rPr lang="en-US" sz="2000" dirty="0" err="1">
                <a:latin typeface="Segoe Print" panose="02000800000000000000" pitchFamily="2" charset="0"/>
              </a:rPr>
              <a:t>Callicutt</a:t>
            </a:r>
            <a:r>
              <a:rPr lang="en-US" sz="2000" dirty="0">
                <a:latin typeface="Segoe Print" panose="02000800000000000000" pitchFamily="2" charset="0"/>
              </a:rPr>
              <a:t>, Director of Marketing, Sales, &amp; Communications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6B928D6-66B2-3347-2816-20D9E1559D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1" r="4291" b="24215"/>
          <a:stretch/>
        </p:blipFill>
        <p:spPr>
          <a:xfrm>
            <a:off x="838200" y="1921726"/>
            <a:ext cx="2996249" cy="263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54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0F09B-8A3D-1C73-BF78-62861545C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Keystone Customers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230DB-1FC7-F09D-8804-97272AF4F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New KLAS Users</a:t>
            </a:r>
          </a:p>
          <a:p>
            <a:r>
              <a:rPr lang="en-US" sz="3600" dirty="0">
                <a:latin typeface="+mn-lt"/>
              </a:rPr>
              <a:t>Current Library for the Blind &amp; Print Disabled Users</a:t>
            </a:r>
          </a:p>
          <a:p>
            <a:r>
              <a:rPr lang="en-US" sz="3600" dirty="0"/>
              <a:t>Current Instructional Resource / Materials Center Users</a:t>
            </a:r>
          </a:p>
          <a:p>
            <a:endParaRPr lang="en-US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2203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87BE0-AC58-51FF-324C-DD12F7CC8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KLAS Users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D344D-DCE3-5B55-525C-B20DE862C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5717"/>
            <a:ext cx="9443224" cy="4665346"/>
          </a:xfrm>
        </p:spPr>
        <p:txBody>
          <a:bodyPr>
            <a:normAutofit lnSpcReduction="10000"/>
          </a:bodyPr>
          <a:lstStyle/>
          <a:p>
            <a:r>
              <a:rPr lang="en-US" sz="3900" dirty="0">
                <a:latin typeface="+mn-lt"/>
              </a:rPr>
              <a:t>Now Live!</a:t>
            </a:r>
          </a:p>
          <a:p>
            <a:pPr lvl="1"/>
            <a:r>
              <a:rPr lang="en-US" sz="3500" dirty="0">
                <a:latin typeface="+mn-lt"/>
              </a:rPr>
              <a:t>Minnesota State Services for the Blind (SSB), Minnesota Department of Employment &amp; Economic Development</a:t>
            </a:r>
          </a:p>
          <a:p>
            <a:pPr lvl="1"/>
            <a:r>
              <a:rPr lang="en-US" sz="3500" dirty="0">
                <a:latin typeface="+mn-lt"/>
              </a:rPr>
              <a:t>Michigan Braille and Talking Book Library</a:t>
            </a:r>
          </a:p>
          <a:p>
            <a:pPr lvl="1"/>
            <a:r>
              <a:rPr lang="en-US" sz="3500" dirty="0">
                <a:latin typeface="+mn-lt"/>
              </a:rPr>
              <a:t>Kentucky Instructional Resource Center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8072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2068</TotalTime>
  <Words>924</Words>
  <Application>Microsoft Office PowerPoint</Application>
  <PresentationFormat>Widescreen</PresentationFormat>
  <Paragraphs>154</Paragraphs>
  <Slides>33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Calibri</vt:lpstr>
      <vt:lpstr>Century Gothic</vt:lpstr>
      <vt:lpstr>Segoe Print</vt:lpstr>
      <vt:lpstr>Wingdings 3</vt:lpstr>
      <vt:lpstr>Ion</vt:lpstr>
      <vt:lpstr> KLAS IRC Users’ Meeting at APH 2025</vt:lpstr>
      <vt:lpstr>Agenda</vt:lpstr>
      <vt:lpstr>Keystone Staff</vt:lpstr>
      <vt:lpstr>Customer Support</vt:lpstr>
      <vt:lpstr>Development</vt:lpstr>
      <vt:lpstr>Systems Administration / IT</vt:lpstr>
      <vt:lpstr>Sales / Administration</vt:lpstr>
      <vt:lpstr>Keystone Customers</vt:lpstr>
      <vt:lpstr>New KLAS Users</vt:lpstr>
      <vt:lpstr>Current KLAS LBPD Installations</vt:lpstr>
      <vt:lpstr>Current KLAS IRC / IMC Installations</vt:lpstr>
      <vt:lpstr>Keystone Services Updates</vt:lpstr>
      <vt:lpstr>KLAS Users’ Resources:</vt:lpstr>
      <vt:lpstr>KLAS Users’ Resources:</vt:lpstr>
      <vt:lpstr>KLAS Users’ Group</vt:lpstr>
      <vt:lpstr>KLAS Updates: Release Lists 7.8.22-30</vt:lpstr>
      <vt:lpstr>KLAS General Updates</vt:lpstr>
      <vt:lpstr>Catalog Updates</vt:lpstr>
      <vt:lpstr>Catalog cont.</vt:lpstr>
      <vt:lpstr>Catalog cont.</vt:lpstr>
      <vt:lpstr>Catalog cont.</vt:lpstr>
      <vt:lpstr>Material Request Updates</vt:lpstr>
      <vt:lpstr>Material Request cont.</vt:lpstr>
      <vt:lpstr>Acquisitions: Orders</vt:lpstr>
      <vt:lpstr>Acquisitions: Receive</vt:lpstr>
      <vt:lpstr>Acquisitions: Invoice</vt:lpstr>
      <vt:lpstr>Reports: Updated</vt:lpstr>
      <vt:lpstr>Reports: Updated</vt:lpstr>
      <vt:lpstr>Reports: New - Invoiced lines by line type </vt:lpstr>
      <vt:lpstr>Reports: MR - Line by patron type </vt:lpstr>
      <vt:lpstr>Reports: MR - Line by patron type Summary</vt:lpstr>
      <vt:lpstr>KLAS Development (Upcoming)</vt:lpstr>
      <vt:lpstr>Questions???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James Burts</dc:creator>
  <cp:lastModifiedBy>Katy Patrick</cp:lastModifiedBy>
  <cp:revision>35</cp:revision>
  <dcterms:created xsi:type="dcterms:W3CDTF">2025-03-14T18:00:30Z</dcterms:created>
  <dcterms:modified xsi:type="dcterms:W3CDTF">2025-10-15T15:22:21Z</dcterms:modified>
</cp:coreProperties>
</file>