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embeddedFontLst>
    <p:embeddedFont>
      <p:font typeface="Proxima Nova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roximaNova-bold.fntdata"/><Relationship Id="rId11" Type="http://schemas.openxmlformats.org/officeDocument/2006/relationships/slide" Target="slides/slide6.xml"/><Relationship Id="rId22" Type="http://schemas.openxmlformats.org/officeDocument/2006/relationships/font" Target="fonts/ProximaNova-boldItalic.fntdata"/><Relationship Id="rId10" Type="http://schemas.openxmlformats.org/officeDocument/2006/relationships/slide" Target="slides/slide5.xml"/><Relationship Id="rId21" Type="http://schemas.openxmlformats.org/officeDocument/2006/relationships/font" Target="fonts/ProximaNova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ProximaNova-regular.fnt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2cf99b17b4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22cf99b17b4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22cf99b17b4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22cf99b17b4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2cf99b17b4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2cf99b17b4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22cf99b17b4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22cf99b17b4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2cf124191e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22cf124191e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2cf124191e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2cf124191e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2cf124191e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2cf124191e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2cf124191e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2cf124191e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2cf124191e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2cf124191e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2cf99b17b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2cf99b17b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Both Scribe &amp; Gutenberg support BR dup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Patrons can have multiple SQs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Different media go into different queues, different orders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2cf99b17b4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22cf99b17b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BR to PCC Subject ranges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Non-duplication-specific Circulation settings?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2cf99b17b4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22cf99b17b4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gradFill>
          <a:gsLst>
            <a:gs pos="0">
              <a:srgbClr val="FFFFFF"/>
            </a:gs>
            <a:gs pos="100000">
              <a:srgbClr val="F3F3F3"/>
            </a:gs>
          </a:gsLst>
          <a:lin ang="0" scaled="0"/>
        </a:grad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b="1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b="1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b="1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b="1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b="1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b="1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b="1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b="1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  <a:defRPr sz="2000">
                <a:solidFill>
                  <a:schemeClr val="dk1"/>
                </a:solidFill>
              </a:defRPr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  <a:defRPr sz="1600">
                <a:solidFill>
                  <a:schemeClr val="dk1"/>
                </a:solidFill>
              </a:defRPr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■"/>
              <a:defRPr sz="1600">
                <a:solidFill>
                  <a:schemeClr val="dk1"/>
                </a:solidFill>
              </a:defRPr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  <a:defRPr sz="1600">
                <a:solidFill>
                  <a:schemeClr val="dk1"/>
                </a:solidFill>
              </a:defRPr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  <a:defRPr sz="1600">
                <a:solidFill>
                  <a:schemeClr val="dk1"/>
                </a:solidFill>
              </a:defRPr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■"/>
              <a:defRPr sz="1600">
                <a:solidFill>
                  <a:schemeClr val="dk1"/>
                </a:solidFill>
              </a:defRPr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  <a:defRPr sz="1600">
                <a:solidFill>
                  <a:schemeClr val="dk1"/>
                </a:solidFill>
              </a:defRPr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  <a:defRPr sz="1600">
                <a:solidFill>
                  <a:schemeClr val="dk1"/>
                </a:solidFill>
              </a:defRPr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■"/>
              <a:defRPr sz="1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Preparing for eBraille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April 13, 2023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Cartridge Considerations</a:t>
            </a:r>
            <a:endParaRPr/>
          </a:p>
        </p:txBody>
      </p:sp>
      <p:sp>
        <p:nvSpPr>
          <p:cNvPr id="115" name="Google Shape;115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DB-Cart and BR-Cart</a:t>
            </a:r>
            <a:endParaRPr sz="2000"/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Inventory does not pass back and forth - label cartridges appropriately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Smaller capacity cartridges are well-suited for BR duplication</a:t>
            </a:r>
            <a:endParaRPr sz="2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Mailing Cards</a:t>
            </a:r>
            <a:endParaRPr/>
          </a:p>
        </p:txBody>
      </p:sp>
      <p:sp>
        <p:nvSpPr>
          <p:cNvPr id="121" name="Google Shape;121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Gutenberg continues to handle its own cards for BR duplication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Scribe - use Medium selector to print separate Mail Card batches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Notices &amp; Communication</a:t>
            </a:r>
            <a:endParaRPr/>
          </a:p>
        </p:txBody>
      </p:sp>
      <p:sp>
        <p:nvSpPr>
          <p:cNvPr id="127" name="Google Shape;127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How do you let patrons know this is available?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Will you want to send Overdue notices for BR cartridges?</a:t>
            </a:r>
            <a:endParaRPr sz="2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 &amp; A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Presenters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James Gleason,</a:t>
            </a:r>
            <a:r>
              <a:rPr lang="en" sz="2000"/>
              <a:t> </a:t>
            </a:r>
            <a:r>
              <a:rPr lang="en" sz="2000"/>
              <a:t>Deputy</a:t>
            </a:r>
            <a:r>
              <a:rPr lang="en" sz="2000"/>
              <a:t> Director/Special Services Librarian</a:t>
            </a:r>
            <a:br>
              <a:rPr lang="en" sz="2000"/>
            </a:br>
            <a:r>
              <a:rPr lang="en" sz="2000"/>
              <a:t>	Perkins Library 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200"/>
              <a:t>Katy Patrick,</a:t>
            </a:r>
            <a:r>
              <a:rPr lang="en" sz="2000"/>
              <a:t> Technical Writer</a:t>
            </a:r>
            <a:br>
              <a:rPr lang="en" sz="2000"/>
            </a:br>
            <a:r>
              <a:rPr lang="en" sz="2000"/>
              <a:t>	Keystone Systems</a:t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Making a plan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P</a:t>
            </a:r>
            <a:r>
              <a:rPr lang="en" sz="2000"/>
              <a:t>atron clean-up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Catalog considerations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Braille duplication set-up 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Nightly Config &amp; other settings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Cartridge considerations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Mailing Cards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Draft notices / patron communications</a:t>
            </a:r>
            <a:endParaRPr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Making a plan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Your DoD Braille Team:</a:t>
            </a:r>
            <a:endParaRPr sz="2400"/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Keystone Customer Service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Your KLAS Administrator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A tech person on your staff 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Patron Clean-up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Not all your braille patrons are </a:t>
            </a:r>
            <a:r>
              <a:rPr lang="en" sz="2000"/>
              <a:t>going</a:t>
            </a:r>
            <a:r>
              <a:rPr lang="en" sz="2000"/>
              <a:t> to want to get an eReader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Those who do get an eReader may not want to download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Find out if the patron needs a BARD account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Be sure to note AutoSelect vs. On-Demand</a:t>
            </a:r>
            <a:endParaRPr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Catalog Considerations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Do you have the titles?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200"/>
              <a:t>Keystone can help you load the back catalog and ensure braille is included in future MARC loads.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200"/>
              <a:t>The sooner you start, the better!</a:t>
            </a:r>
            <a:endParaRPr sz="2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Duplication Set-up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Let us know when you’re ready!</a:t>
            </a:r>
            <a:endParaRPr sz="2000"/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Advance notice always welcome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Training database?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/>
              <a:t>Once it’s in place</a:t>
            </a:r>
            <a:endParaRPr sz="2000"/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eDocs will be generated for BR titles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Service Queues can be added</a:t>
            </a:r>
            <a:endParaRPr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Nightly Config &amp; Other Settings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Some settings are per-medium:</a:t>
            </a:r>
            <a:endParaRPr sz="2000"/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Circulation Delay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Initial Titles (Scribe only)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/>
              <a:t>Others apply to all media:</a:t>
            </a:r>
            <a:endParaRPr sz="2000"/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Nightly config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Nightly Cutoff (Scribe only)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Profile defaults (Max Titles, Queue Size, Refill Point)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000"/>
              <a:t>…but settings for all media should still be reviewed!</a:t>
            </a:r>
            <a:endParaRPr sz="2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Cartridge Considerations</a:t>
            </a:r>
            <a:endParaRPr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Sample Cartridge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/>
              <a:t>Some patrons will want to get started right away – help them out by having a curated list of titles ready to go.</a:t>
            </a:r>
            <a:endParaRPr sz="2000"/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Great way to update those subject </a:t>
            </a:r>
            <a:r>
              <a:rPr lang="en" sz="2000"/>
              <a:t>preferences for our long-term patrons.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Have RAs curate some lists (JU, YA, Romance) and use that good ol’ Import List function!</a:t>
            </a:r>
            <a:endParaRPr sz="2000"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 </a:t>
            </a:r>
            <a:endParaRPr/>
          </a:p>
        </p:txBody>
      </p:sp>
      <p:pic>
        <p:nvPicPr>
          <p:cNvPr id="109" name="Google Shape;109;p21"/>
          <p:cNvPicPr preferRelativeResize="0"/>
          <p:nvPr/>
        </p:nvPicPr>
        <p:blipFill rotWithShape="1">
          <a:blip r:embed="rId3">
            <a:alphaModFix/>
          </a:blip>
          <a:srcRect b="28815" l="0" r="0" t="25777"/>
          <a:stretch/>
        </p:blipFill>
        <p:spPr>
          <a:xfrm>
            <a:off x="3597500" y="3836475"/>
            <a:ext cx="1949000" cy="732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