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65" r:id="rId3"/>
    <p:sldId id="257" r:id="rId4"/>
    <p:sldId id="258" r:id="rId5"/>
    <p:sldId id="264" r:id="rId6"/>
    <p:sldId id="259" r:id="rId7"/>
    <p:sldId id="266" r:id="rId8"/>
    <p:sldId id="268" r:id="rId9"/>
    <p:sldId id="260" r:id="rId10"/>
    <p:sldId id="267" r:id="rId11"/>
    <p:sldId id="269" r:id="rId12"/>
    <p:sldId id="263" r:id="rId13"/>
    <p:sldId id="261" r:id="rId14"/>
  </p:sldIdLst>
  <p:sldSz cx="12192000" cy="6858000"/>
  <p:notesSz cx="6858000" cy="9144000"/>
  <p:embeddedFontLst>
    <p:embeddedFont>
      <p:font typeface="Palatino Linotype" panose="02040502050505030304" pitchFamily="18" charset="0"/>
      <p:regular r:id="rId16"/>
      <p:bold r:id="rId17"/>
      <p:italic r:id="rId18"/>
      <p:boldItalic r:id="rId19"/>
    </p:embeddedFont>
    <p:embeddedFont>
      <p:font typeface="Trebuchet MS" panose="020B0603020202020204" pitchFamily="34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1" roundtripDataSignature="AMtx7miDRtzJuRDwDr9Z8SAJk+nEBQDbu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65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31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>
          <a:extLst>
            <a:ext uri="{FF2B5EF4-FFF2-40B4-BE49-F238E27FC236}">
              <a16:creationId xmlns:a16="http://schemas.microsoft.com/office/drawing/2014/main" id="{9451D0CC-28A9-3ED7-8D49-1D9AEEB75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:notes">
            <a:extLst>
              <a:ext uri="{FF2B5EF4-FFF2-40B4-BE49-F238E27FC236}">
                <a16:creationId xmlns:a16="http://schemas.microsoft.com/office/drawing/2014/main" id="{3B82CBB8-30F9-EB06-1BCD-109C2EC376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:notes">
            <a:extLst>
              <a:ext uri="{FF2B5EF4-FFF2-40B4-BE49-F238E27FC236}">
                <a16:creationId xmlns:a16="http://schemas.microsoft.com/office/drawing/2014/main" id="{614E1131-1411-8FE0-E5CD-68B9C74F4B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63814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11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Google Shape;24;p11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" name="Google Shape;25;p11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" name="Google Shape;26;p11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27" name="Google Shape;27;p11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28" name="Google Shape;28;p11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11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95C4D">
                <a:alpha val="69803"/>
              </a:srgbClr>
            </a:solidFill>
            <a:ln>
              <a:noFill/>
            </a:ln>
          </p:spPr>
        </p:sp>
        <p:sp>
          <p:nvSpPr>
            <p:cNvPr id="30" name="Google Shape;30;p11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86C1B1">
                <a:alpha val="69803"/>
              </a:srgbClr>
            </a:solidFill>
            <a:ln>
              <a:noFill/>
            </a:ln>
          </p:spPr>
        </p:sp>
        <p:sp>
          <p:nvSpPr>
            <p:cNvPr id="31" name="Google Shape;31;p11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32" name="Google Shape;32;p11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11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34;p11"/>
          <p:cNvSpPr txBox="1"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alatino Linotype"/>
              <a:buNone/>
              <a:defRPr sz="5400" b="1">
                <a:solidFill>
                  <a:schemeClr val="accent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1000"/>
              </a:spcBef>
              <a:spcAft>
                <a:spcPts val="0"/>
              </a:spcAft>
              <a:buSzPts val="2560"/>
              <a:buNone/>
              <a:defRPr sz="32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92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me Card">
  <p:cSld name="Name Card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2"/>
          <p:cNvSpPr txBox="1"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Palatino Linotype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2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8" name="Google Shape;108;p2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Name Card">
  <p:cSld name="Quote Name Card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Palatino Linotype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3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60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44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44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14" name="Google Shape;114;p23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2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8" name="Google Shape;118;p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05F5C0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9" name="Google Shape;119;p23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05F5C0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rue or False">
  <p:cSld name="True or False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4"/>
          <p:cNvSpPr txBox="1"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Palatino Linotype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24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60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44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44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879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5"/>
          <p:cNvSpPr txBox="1">
            <a:spLocks noGrp="1"/>
          </p:cNvSpPr>
          <p:nvPr>
            <p:ph type="body" idx="1"/>
          </p:nvPr>
        </p:nvSpPr>
        <p:spPr>
          <a:xfrm rot="5400000">
            <a:off x="2699402" y="-533237"/>
            <a:ext cx="4552532" cy="8596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0" name="Google Shape;130;p2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2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 txBox="1">
            <a:spLocks noGrp="1"/>
          </p:cNvSpPr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6"/>
          <p:cNvSpPr txBox="1">
            <a:spLocks noGrp="1"/>
          </p:cNvSpPr>
          <p:nvPr>
            <p:ph type="body" idx="1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6" name="Google Shape;136;p2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2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2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2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879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Palatino Linotype"/>
              <a:buNone/>
              <a:defRPr sz="4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body" idx="1"/>
          </p:nvPr>
        </p:nvSpPr>
        <p:spPr>
          <a:xfrm>
            <a:off x="677334" y="1488831"/>
            <a:ext cx="8596668" cy="4552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Palatino Linotype"/>
              <a:buNone/>
              <a:defRPr sz="40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879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body" idx="1"/>
          </p:nvPr>
        </p:nvSpPr>
        <p:spPr>
          <a:xfrm>
            <a:off x="677334" y="1488831"/>
            <a:ext cx="4184035" cy="4552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body" idx="2"/>
          </p:nvPr>
        </p:nvSpPr>
        <p:spPr>
          <a:xfrm>
            <a:off x="5089970" y="1488831"/>
            <a:ext cx="4184034" cy="45525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8"/>
          <p:cNvSpPr txBox="1"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Palatino Linotype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body" idx="1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body" idx="2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9"/>
          <p:cNvSpPr txBox="1"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Palatino Linotype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9"/>
          <p:cNvSpPr>
            <a:spLocks noGrp="1"/>
          </p:cNvSpPr>
          <p:nvPr>
            <p:ph type="pic" idx="2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19"/>
          <p:cNvSpPr txBox="1">
            <a:spLocks noGrp="1"/>
          </p:cNvSpPr>
          <p:nvPr>
            <p:ph type="body" idx="1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87" name="Google Shape;87;p19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aption">
  <p:cSld name="Title and Caption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"/>
          <p:cNvSpPr txBox="1"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Palatino Linotype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0"/>
          <p:cNvSpPr txBox="1"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3" name="Google Shape;93;p2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Caption">
  <p:cSld name="Quote with Caption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1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Palatino Linotype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1"/>
          <p:cNvSpPr txBox="1">
            <a:spLocks noGrp="1"/>
          </p:cNvSpPr>
          <p:nvPr>
            <p:ph type="body" idx="1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60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44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44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99" name="Google Shape;99;p21"/>
          <p:cNvSpPr txBox="1">
            <a:spLocks noGrp="1"/>
          </p:cNvSpPr>
          <p:nvPr>
            <p:ph type="body" idx="2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2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p21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05F5C0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4" name="Google Shape;104;p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05F5C0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sz="1800">
              <a:solidFill>
                <a:srgbClr val="05F5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0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10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" name="Google Shape;8;p10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9" name="Google Shape;9;p10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10" name="Google Shape;10;p10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10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10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95C4D">
                <a:alpha val="69803"/>
              </a:srgbClr>
            </a:solidFill>
            <a:ln>
              <a:noFill/>
            </a:ln>
          </p:spPr>
        </p:sp>
        <p:sp>
          <p:nvSpPr>
            <p:cNvPr id="13" name="Google Shape;13;p10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86C1B1">
                <a:alpha val="69803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4" name="Google Shape;14;p10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15" name="Google Shape;15;p1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10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1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879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Palatino Linotype"/>
              <a:buNone/>
              <a:defRPr sz="4000" b="1" i="0" u="none" strike="noStrike" cap="none">
                <a:solidFill>
                  <a:schemeClr val="accent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677334" y="1488831"/>
            <a:ext cx="8596668" cy="4552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08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240"/>
              <a:buFont typeface="Noto Sans Symbols"/>
              <a:buChar char="►"/>
              <a:defRPr sz="2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505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920"/>
              <a:buFont typeface="Noto Sans Symbols"/>
              <a:buChar char="►"/>
              <a:defRPr sz="2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3020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►"/>
              <a:defRPr sz="20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003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003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u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klasusers.com/knowledge-base/batch-patron-status-revie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klasusers.com/knowledge-base/nls-circ-stats-active-reader-count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"/>
          <p:cNvSpPr txBox="1">
            <a:spLocks noGrp="1"/>
          </p:cNvSpPr>
          <p:nvPr>
            <p:ph type="ctrTitle"/>
          </p:nvPr>
        </p:nvSpPr>
        <p:spPr>
          <a:xfrm>
            <a:off x="1007493" y="714465"/>
            <a:ext cx="9440100" cy="10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Palatino Linotype"/>
              <a:buNone/>
            </a:pPr>
            <a:r>
              <a:rPr lang="en-US" dirty="0"/>
              <a:t>End of Year Reporting</a:t>
            </a:r>
            <a:endParaRPr dirty="0"/>
          </a:p>
        </p:txBody>
      </p:sp>
      <p:sp>
        <p:nvSpPr>
          <p:cNvPr id="145" name="Google Shape;145;p1"/>
          <p:cNvSpPr txBox="1">
            <a:spLocks noGrp="1"/>
          </p:cNvSpPr>
          <p:nvPr>
            <p:ph type="subTitle" idx="1"/>
          </p:nvPr>
        </p:nvSpPr>
        <p:spPr>
          <a:xfrm>
            <a:off x="1012783" y="1848990"/>
            <a:ext cx="9440100" cy="4162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b="1" dirty="0"/>
              <a:t>September 23, 2025</a:t>
            </a:r>
          </a:p>
          <a:p>
            <a:pPr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en-US" b="1" dirty="0"/>
              <a:t>Circulation Summary</a:t>
            </a:r>
            <a:r>
              <a:rPr lang="en-US" dirty="0"/>
              <a:t> Spreadsheet</a:t>
            </a:r>
          </a:p>
          <a:p>
            <a:pPr lvl="0" indent="-457200">
              <a:lnSpc>
                <a:spcPct val="15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New </a:t>
            </a:r>
            <a:r>
              <a:rPr lang="en-US" b="1" dirty="0"/>
              <a:t>NLS Active Patron Report</a:t>
            </a:r>
          </a:p>
          <a:p>
            <a:pPr lvl="0" indent="-457200">
              <a:lnSpc>
                <a:spcPct val="15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b="1" dirty="0"/>
              <a:t>Referral Source </a:t>
            </a:r>
            <a:r>
              <a:rPr lang="en-US" dirty="0"/>
              <a:t>and </a:t>
            </a:r>
            <a:r>
              <a:rPr lang="en-US" b="1" dirty="0"/>
              <a:t>Inactive Reason</a:t>
            </a:r>
            <a:endParaRPr lang="en-US" dirty="0"/>
          </a:p>
          <a:p>
            <a:pPr lvl="0" indent="-457200">
              <a:lnSpc>
                <a:spcPct val="15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b="1" dirty="0"/>
              <a:t>Batch Patron Status Review</a:t>
            </a:r>
            <a:endParaRPr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EA282-1F95-77FD-AD1B-E640E71D8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Queries: NLS Referral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927A77-3FC7-D112-A106-E1BD1D9F07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Preference – Type – Begins – </a:t>
            </a:r>
            <a:r>
              <a:rPr lang="en-US" dirty="0" err="1"/>
              <a:t>NLSref</a:t>
            </a:r>
            <a:endParaRPr lang="en-US" dirty="0"/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Preference – Code – Equals - #</a:t>
            </a:r>
            <a:br>
              <a:rPr lang="en-US" dirty="0"/>
            </a:br>
            <a:r>
              <a:rPr lang="en-US" b="1" dirty="0"/>
              <a:t>or</a:t>
            </a:r>
            <a:r>
              <a:rPr lang="en-US" dirty="0"/>
              <a:t> to combine several codes:</a:t>
            </a:r>
            <a:br>
              <a:rPr lang="en-US" dirty="0"/>
            </a:br>
            <a:r>
              <a:rPr lang="en-US" dirty="0"/>
              <a:t>Preference - Code – In – #,#,#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CB7C45-55C0-F4B8-307E-802DDD4544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3604268"/>
            <a:ext cx="10966930" cy="243709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023929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8987C-27D9-BCEF-D0C0-BBFD48C1B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D235A-F11D-14A6-2642-69D35D7E4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Queries: Local Referral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06C18A-8590-8AE6-6ABD-8FA1DA392F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7160" indent="0">
              <a:buSzPct val="100000"/>
              <a:buNone/>
            </a:pPr>
            <a:r>
              <a:rPr lang="en-US" dirty="0"/>
              <a:t>Additional referral sources can be tracked under 1 NLS Referral Code. To query against these:</a:t>
            </a:r>
          </a:p>
          <a:p>
            <a:pPr marL="137160" indent="0">
              <a:buSzPct val="100000"/>
              <a:buNone/>
            </a:pPr>
            <a:r>
              <a:rPr lang="en-US" dirty="0"/>
              <a:t>Patron – Referral Code – Equals – (code from the Main Tab, or the </a:t>
            </a:r>
            <a:r>
              <a:rPr lang="en-US" dirty="0" err="1"/>
              <a:t>ReferalSource</a:t>
            </a:r>
            <a:r>
              <a:rPr lang="en-US" dirty="0"/>
              <a:t> </a:t>
            </a:r>
            <a:r>
              <a:rPr lang="en-US" dirty="0" err="1"/>
              <a:t>codefile</a:t>
            </a:r>
            <a:r>
              <a:rPr lang="en-US" dirty="0"/>
              <a:t>)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0D7CDA4-D027-674C-7837-8E7B20267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3949343"/>
            <a:ext cx="10966930" cy="209202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861267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139C4-2E75-EBB6-A0D6-2F5FB5B96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Referral Source Codes</a:t>
            </a:r>
          </a:p>
        </p:txBody>
      </p:sp>
      <p:pic>
        <p:nvPicPr>
          <p:cNvPr id="5" name="Picture 4" descr="Referal Code list:&#10;(null) Blank.&#10;CN Consumer / Support Group.&#10;EV Event / Expo.&#10;FM Friend / Family.&#10;IN Internet / Social Media.&#10;L Library Referral.&#10;M Other Healthcare Professional.&#10;O Outreach Efforts.&#10;OA Other Ad.&#10;OT Other.&#10;R Vocational Rehabilitation Center.&#10;RD Radio Ad.&#10;SH School.&#10;TV TV Ad.&#10;U Unknown.&#10;VA Veterans Affairs.">
            <a:extLst>
              <a:ext uri="{FF2B5EF4-FFF2-40B4-BE49-F238E27FC236}">
                <a16:creationId xmlns:a16="http://schemas.microsoft.com/office/drawing/2014/main" id="{87960BB0-CA37-6C1A-9A3C-276B3610914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078" b="6515"/>
          <a:stretch>
            <a:fillRect/>
          </a:stretch>
        </p:blipFill>
        <p:spPr>
          <a:xfrm>
            <a:off x="677334" y="1310639"/>
            <a:ext cx="10104241" cy="493776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8" name="Picture 7" descr="NLS Referral Source code list:&#10;1 Veterans Affairs/Defense Health Agency.&#10;10 Radio Ad.&#10;11 Other Ad (describe).&#10;12 Internet/Social Media (describe).&#10;13 Other (describe).&#10;2 Other Healthcare Professional.&#10;3 Vocational Rehabilitation Center.&#10;4 Friend/Family.&#10;5 Public Library.&#10;6 School.&#10;7 Consumer/Support Group.&#10;8 Event/Expo.&#10;9 TV Ad.">
            <a:extLst>
              <a:ext uri="{FF2B5EF4-FFF2-40B4-BE49-F238E27FC236}">
                <a16:creationId xmlns:a16="http://schemas.microsoft.com/office/drawing/2014/main" id="{873FE30E-F691-A7A8-28D7-D2C01A93D67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3407" r="28062" b="40585"/>
          <a:stretch>
            <a:fillRect/>
          </a:stretch>
        </p:blipFill>
        <p:spPr>
          <a:xfrm>
            <a:off x="5435990" y="3050550"/>
            <a:ext cx="5712934" cy="3472943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908693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EDA93-23E7-29F4-B797-CD6D732DF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Batch Patron Status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8A2DD-F6D8-CF44-D2AC-6223D1877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4" y="1488831"/>
            <a:ext cx="8596668" cy="5181600"/>
          </a:xfrm>
        </p:spPr>
        <p:txBody>
          <a:bodyPr/>
          <a:lstStyle/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Keep your Patron module clean</a:t>
            </a:r>
          </a:p>
          <a:p>
            <a:pPr lvl="1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No need to scroll through Suspended / long inactive results in Find</a:t>
            </a:r>
          </a:p>
          <a:p>
            <a:pPr lvl="1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Quicker Queries</a:t>
            </a:r>
          </a:p>
          <a:p>
            <a:pPr lvl="1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More accurate counts and statistics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Got behind? Now is the time to catch up! </a:t>
            </a:r>
          </a:p>
          <a:p>
            <a:pPr lvl="1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New definitions &amp; new report = new counts across the board</a:t>
            </a:r>
          </a:p>
          <a:p>
            <a:pPr lvl="1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New definitions less sensitive to batch maintenance</a:t>
            </a:r>
          </a:p>
          <a:p>
            <a:pPr marL="137160" indent="0">
              <a:buSzPct val="100000"/>
              <a:buNone/>
            </a:pPr>
            <a:r>
              <a:rPr lang="en-US" dirty="0">
                <a:hlinkClick r:id="rId2"/>
              </a:rPr>
              <a:t>BPSR Instruction on KLASusers.com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396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>
          <a:extLst>
            <a:ext uri="{FF2B5EF4-FFF2-40B4-BE49-F238E27FC236}">
              <a16:creationId xmlns:a16="http://schemas.microsoft.com/office/drawing/2014/main" id="{0881CF28-1969-E2D3-5A4D-AA511F0F37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">
            <a:extLst>
              <a:ext uri="{FF2B5EF4-FFF2-40B4-BE49-F238E27FC236}">
                <a16:creationId xmlns:a16="http://schemas.microsoft.com/office/drawing/2014/main" id="{339A5123-415B-F506-371E-733973FD1E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879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Palatino Linotype"/>
              <a:buNone/>
            </a:pPr>
            <a:r>
              <a:rPr lang="en-US" dirty="0"/>
              <a:t>Circulation Summary Spreadsheet</a:t>
            </a:r>
          </a:p>
        </p:txBody>
      </p:sp>
      <p:sp>
        <p:nvSpPr>
          <p:cNvPr id="151" name="Google Shape;151;p2">
            <a:extLst>
              <a:ext uri="{FF2B5EF4-FFF2-40B4-BE49-F238E27FC236}">
                <a16:creationId xmlns:a16="http://schemas.microsoft.com/office/drawing/2014/main" id="{8258A122-C7EC-87F6-28BD-7E173F4C36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7333" y="1488830"/>
            <a:ext cx="9439681" cy="5169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indent="-457200">
              <a:lnSpc>
                <a:spcPct val="150000"/>
              </a:lnSpc>
              <a:spcBef>
                <a:spcPts val="0"/>
              </a:spcBef>
              <a:buSzPts val="2240"/>
              <a:buFont typeface="Arial" panose="020B0604020202020204" pitchFamily="34" charset="0"/>
              <a:buChar char="•"/>
            </a:pPr>
            <a:r>
              <a:rPr lang="en-US" dirty="0"/>
              <a:t>Expertly compiled from your circulation statistics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b="1" dirty="0"/>
              <a:t>Readership:</a:t>
            </a:r>
          </a:p>
          <a:p>
            <a:pPr marL="800100" lvl="1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Count of Patrons (non-deleted or deleted this year PIMMS IDs) Served </a:t>
            </a:r>
          </a:p>
          <a:p>
            <a:pPr marL="800100" lvl="1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Count of how many received qualifying activity:</a:t>
            </a:r>
          </a:p>
          <a:p>
            <a:pPr marL="1257300" lvl="2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b="1" dirty="0"/>
              <a:t>Audio - Book or Mag</a:t>
            </a:r>
            <a:r>
              <a:rPr lang="en-US" dirty="0"/>
              <a:t> </a:t>
            </a:r>
          </a:p>
          <a:p>
            <a:pPr marL="1257300" lvl="2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b="1" dirty="0"/>
              <a:t>Hard Copy Braille - Book or Mag</a:t>
            </a:r>
            <a:r>
              <a:rPr lang="en-US" dirty="0"/>
              <a:t> </a:t>
            </a:r>
          </a:p>
          <a:p>
            <a:pPr marL="1257300" lvl="2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b="1" dirty="0"/>
              <a:t>E-Braille - Book</a:t>
            </a:r>
            <a:r>
              <a:rPr lang="en-US" dirty="0"/>
              <a:t> </a:t>
            </a:r>
          </a:p>
          <a:p>
            <a:pPr marL="1257300" lvl="2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b="1" dirty="0"/>
              <a:t>Network Library Collection</a:t>
            </a:r>
            <a:r>
              <a:rPr lang="en-US" dirty="0"/>
              <a:t> (includes Serials)</a:t>
            </a:r>
          </a:p>
          <a:p>
            <a:pPr marL="1257300" lvl="2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New this year: Serials, BARD Activity</a:t>
            </a:r>
          </a:p>
          <a:p>
            <a:pPr marL="800100" lvl="1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“NNNN” patrons who didn’t receive from any column</a:t>
            </a:r>
          </a:p>
          <a:p>
            <a:pPr marL="800100" lvl="1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Individuals vs Institutions breakout</a:t>
            </a:r>
          </a:p>
        </p:txBody>
      </p:sp>
    </p:spTree>
    <p:extLst>
      <p:ext uri="{BB962C8B-B14F-4D97-AF65-F5344CB8AC3E}">
        <p14:creationId xmlns:p14="http://schemas.microsoft.com/office/powerpoint/2010/main" val="1160268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879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Palatino Linotype"/>
              <a:buNone/>
            </a:pPr>
            <a:r>
              <a:rPr lang="en-US" dirty="0"/>
              <a:t>Circulation Summary Spreadsheet</a:t>
            </a:r>
          </a:p>
        </p:txBody>
      </p:sp>
      <p:sp>
        <p:nvSpPr>
          <p:cNvPr id="151" name="Google Shape;151;p2"/>
          <p:cNvSpPr txBox="1">
            <a:spLocks noGrp="1"/>
          </p:cNvSpPr>
          <p:nvPr>
            <p:ph type="body" idx="1"/>
          </p:nvPr>
        </p:nvSpPr>
        <p:spPr>
          <a:xfrm>
            <a:off x="677333" y="1488830"/>
            <a:ext cx="9439681" cy="5169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lang="en-US" b="1" dirty="0"/>
              <a:t>Circulation:</a:t>
            </a:r>
          </a:p>
          <a:p>
            <a:pPr marL="800100" lvl="1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Circulation by category</a:t>
            </a:r>
          </a:p>
          <a:p>
            <a:pPr marL="1257300" lvl="2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b="1" dirty="0"/>
              <a:t>Talking Book on Cartridge</a:t>
            </a:r>
            <a:endParaRPr lang="en-US" dirty="0"/>
          </a:p>
          <a:p>
            <a:pPr marL="1257300" lvl="2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b="1" dirty="0"/>
              <a:t>Hard Copy Braille Book</a:t>
            </a:r>
          </a:p>
          <a:p>
            <a:pPr marL="1257300" lvl="2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b="1" dirty="0"/>
              <a:t>E-Braille Book on Cartridge</a:t>
            </a:r>
            <a:endParaRPr lang="en-US" dirty="0"/>
          </a:p>
          <a:p>
            <a:pPr marL="1257300" lvl="2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b="1" dirty="0"/>
              <a:t>Magazines On Cartridge</a:t>
            </a:r>
            <a:endParaRPr lang="en-US" dirty="0"/>
          </a:p>
          <a:p>
            <a:pPr marL="1257300" lvl="2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b="1" dirty="0"/>
              <a:t>Cartridges</a:t>
            </a:r>
            <a:endParaRPr lang="en-US" dirty="0"/>
          </a:p>
          <a:p>
            <a:pPr marL="800100" lvl="1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Circulation by prefix / cartridge / serial / language</a:t>
            </a:r>
          </a:p>
          <a:p>
            <a:pPr marL="800100" lvl="1" indent="-3429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Popular titles (Overall, Braille, adding Foreign Language)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C0A1F-B54F-3132-8474-8C78E9620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New NLS Active Patron Report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0ACD76-DC13-3F85-2CE0-285EBB0988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Standardized version of the spreadsheet statistics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Parameters for NLS-Only (PIMMS ID) or All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Parameter for timeframe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Juvenile patron count (18 vs “classic” R&amp;C 13)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endParaRPr lang="en-US" dirty="0"/>
          </a:p>
          <a:p>
            <a:pPr marL="137160" indent="0">
              <a:buSzPct val="100000"/>
              <a:buNone/>
            </a:pPr>
            <a:r>
              <a:rPr lang="en-US" b="1" dirty="0"/>
              <a:t>ETA: Mid-October</a:t>
            </a:r>
          </a:p>
          <a:p>
            <a:pPr marL="137160" indent="0">
              <a:buSzPct val="100000"/>
              <a:buNone/>
            </a:pPr>
            <a:r>
              <a:rPr lang="en-US" dirty="0"/>
              <a:t>“Classic” R&amp;C report will remain available.</a:t>
            </a:r>
          </a:p>
          <a:p>
            <a:pPr marL="137160" indent="0">
              <a:buSzPct val="100000"/>
              <a:buNone/>
            </a:pPr>
            <a:r>
              <a:rPr lang="en-US" dirty="0">
                <a:hlinkClick r:id="rId2"/>
              </a:rPr>
              <a:t>“Active Patron” definition blog post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772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DA406-DB3E-CAD6-82E9-884817CB4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Served 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3577F0-B51E-F02A-2211-EDB271D877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Tracked, consumable, electronic circs all update</a:t>
            </a:r>
          </a:p>
          <a:p>
            <a:pPr lvl="1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Make sure you load your BARD statistics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Monograph &amp; Serial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Exception: </a:t>
            </a:r>
            <a:r>
              <a:rPr lang="en-US" b="1" dirty="0"/>
              <a:t>Pub / Publication </a:t>
            </a:r>
            <a:r>
              <a:rPr lang="en-US" dirty="0"/>
              <a:t>Serial Type</a:t>
            </a:r>
          </a:p>
          <a:p>
            <a:pPr lvl="1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Use for routine Newsletters</a:t>
            </a:r>
          </a:p>
          <a:p>
            <a:pPr lvl="1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Keeps inactive patrons from lingering under the radar</a:t>
            </a:r>
          </a:p>
          <a:p>
            <a:pPr lvl="1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Circulations are still counted towards Network-produced material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Current data, not historical: </a:t>
            </a:r>
            <a:r>
              <a:rPr lang="en-US" sz="2600" dirty="0"/>
              <a:t>run the stats you want at the end of the period, don’t try to recreate them later</a:t>
            </a:r>
          </a:p>
        </p:txBody>
      </p:sp>
    </p:spTree>
    <p:extLst>
      <p:ext uri="{BB962C8B-B14F-4D97-AF65-F5344CB8AC3E}">
        <p14:creationId xmlns:p14="http://schemas.microsoft.com/office/powerpoint/2010/main" val="3229964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A1F8D-301F-BC41-A258-EF371C1E7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Referral Source and Inactive Reason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7D32B9-DD8C-58F0-9E2A-06F5CC924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4" y="1488831"/>
            <a:ext cx="9005928" cy="4947138"/>
          </a:xfrm>
        </p:spPr>
        <p:txBody>
          <a:bodyPr>
            <a:normAutofit fontScale="92500" lnSpcReduction="10000"/>
          </a:bodyPr>
          <a:lstStyle/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Stored on the </a:t>
            </a:r>
            <a:r>
              <a:rPr lang="en-US" b="1" dirty="0"/>
              <a:t>Preferences </a:t>
            </a:r>
            <a:r>
              <a:rPr lang="en-US" dirty="0"/>
              <a:t>tab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Query Recipe basics:</a:t>
            </a:r>
          </a:p>
          <a:p>
            <a:pPr lvl="1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Patron Type – Begins – P (for individual only)</a:t>
            </a:r>
          </a:p>
          <a:p>
            <a:pPr lvl="1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Main Status – Equals – A (for currently Active)</a:t>
            </a:r>
          </a:p>
          <a:p>
            <a:pPr lvl="1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Library ID – Equals – (your branch)</a:t>
            </a:r>
          </a:p>
          <a:p>
            <a:pPr lvl="1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Registration Date – Is Between – (this year?) OR</a:t>
            </a:r>
            <a:br>
              <a:rPr lang="en-US" dirty="0"/>
            </a:br>
            <a:r>
              <a:rPr lang="en-US" dirty="0"/>
              <a:t>Advanced tab – Patron – Status Start Date – Is Between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Key ingredient (Advanced tab):</a:t>
            </a:r>
          </a:p>
          <a:p>
            <a:pPr lvl="1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Query against Preference: </a:t>
            </a:r>
            <a:r>
              <a:rPr lang="en-US" dirty="0" err="1"/>
              <a:t>NLSRef</a:t>
            </a:r>
            <a:r>
              <a:rPr lang="en-US" dirty="0"/>
              <a:t> or </a:t>
            </a:r>
            <a:r>
              <a:rPr lang="en-US" dirty="0" err="1"/>
              <a:t>NLSInact</a:t>
            </a:r>
            <a:r>
              <a:rPr lang="en-US" dirty="0"/>
              <a:t> OR </a:t>
            </a:r>
            <a:br>
              <a:rPr lang="en-US" dirty="0"/>
            </a:br>
            <a:r>
              <a:rPr lang="en-US" dirty="0"/>
              <a:t>Main tab Referral Code</a:t>
            </a:r>
          </a:p>
          <a:p>
            <a:pPr lvl="1"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Query by Code or Value</a:t>
            </a:r>
          </a:p>
        </p:txBody>
      </p:sp>
    </p:spTree>
    <p:extLst>
      <p:ext uri="{BB962C8B-B14F-4D97-AF65-F5344CB8AC3E}">
        <p14:creationId xmlns:p14="http://schemas.microsoft.com/office/powerpoint/2010/main" val="4116783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6EDC8-014D-4E0E-ED87-0D1E6B901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Queries: Inactive Reason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10F3A8-7758-AAEF-5F44-B8808ABF5D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Preference – Type – Begins – </a:t>
            </a:r>
            <a:r>
              <a:rPr lang="en-US" dirty="0" err="1"/>
              <a:t>NLSinact</a:t>
            </a:r>
            <a:endParaRPr lang="en-US" dirty="0"/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Preference – Code – Equals - #</a:t>
            </a:r>
            <a:br>
              <a:rPr lang="en-US" dirty="0"/>
            </a:br>
            <a:r>
              <a:rPr lang="en-US" b="1" dirty="0"/>
              <a:t>or</a:t>
            </a:r>
            <a:r>
              <a:rPr lang="en-US" dirty="0"/>
              <a:t> to combine several codes:</a:t>
            </a:r>
            <a:br>
              <a:rPr lang="en-US" dirty="0"/>
            </a:br>
            <a:r>
              <a:rPr lang="en-US" dirty="0"/>
              <a:t>Preference - Code – In – #,#,#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5EEDCC-D285-8EBD-AF48-D2C8BDDA12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3615050"/>
            <a:ext cx="10966930" cy="2426313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056564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A1A91-9E79-4A4F-17CA-FA5E72001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F5A6E-C4E6-CFB1-0EE9-CA217EF1A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Queries: Inactive Reason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35E9B3-8E49-8C06-0242-79B82C8027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7160" indent="0">
              <a:buSzPct val="100000"/>
              <a:buNone/>
            </a:pPr>
            <a:r>
              <a:rPr lang="en-US" dirty="0"/>
              <a:t>Prefer to just go off the full description listed on the tab? That works, too!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Preference – Type – Begins – </a:t>
            </a:r>
            <a:r>
              <a:rPr lang="en-US" dirty="0" err="1"/>
              <a:t>NLSinact</a:t>
            </a:r>
            <a:endParaRPr lang="en-US" dirty="0"/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dirty="0"/>
              <a:t>Preference – Value – Begins – (description)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C887F78-3B5C-1D08-A6AA-554C3D674B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3765097"/>
            <a:ext cx="10966930" cy="2447879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177246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9F8F5-71C9-AAAB-003C-EEBFF1423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Inactive codes</a:t>
            </a:r>
          </a:p>
        </p:txBody>
      </p:sp>
      <p:pic>
        <p:nvPicPr>
          <p:cNvPr id="5" name="Picture 4" descr="NLS Inactive Reason code list:&#10;1 Deceased.&#10;2 Unreachable - Contact Information Invalid.&#10;3 Did Not Use Service for 1+ Year.&#10;4 Did Not Use Service for 1+ Year and Unreachable.&#10;5 Health Issues.&#10;6 Dissatisfied or Prefers Other Service - Collection.&#10;7 Dissatisfied or Prefers Other Service - Equipment/Technology.&#10;8 Prefers Other Reading Service - Other (describe).&#10;9 Other (describe).&#10;">
            <a:extLst>
              <a:ext uri="{FF2B5EF4-FFF2-40B4-BE49-F238E27FC236}">
                <a16:creationId xmlns:a16="http://schemas.microsoft.com/office/drawing/2014/main" id="{BB7B521F-ADE4-74FD-D885-13D1CA9483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2465762"/>
            <a:ext cx="10061108" cy="421639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B433F244-AEB9-F99A-24C4-866870E112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4" y="1324708"/>
            <a:ext cx="9005928" cy="5111261"/>
          </a:xfrm>
        </p:spPr>
        <p:txBody>
          <a:bodyPr>
            <a:normAutofit/>
          </a:bodyPr>
          <a:lstStyle/>
          <a:p>
            <a:pPr marL="137160" indent="0">
              <a:buSzPct val="100000"/>
              <a:buNone/>
            </a:pPr>
            <a:r>
              <a:rPr lang="en-US" dirty="0"/>
              <a:t>What codes do I query against?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en-US" sz="2400" dirty="0"/>
              <a:t>View – Administration – Code Maintenance (but do not edit)</a:t>
            </a:r>
          </a:p>
        </p:txBody>
      </p:sp>
    </p:spTree>
    <p:extLst>
      <p:ext uri="{BB962C8B-B14F-4D97-AF65-F5344CB8AC3E}">
        <p14:creationId xmlns:p14="http://schemas.microsoft.com/office/powerpoint/2010/main" val="301487044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2">
      <a:dk1>
        <a:srgbClr val="000000"/>
      </a:dk1>
      <a:lt1>
        <a:srgbClr val="FFFFFF"/>
      </a:lt1>
      <a:dk2>
        <a:srgbClr val="024E3D"/>
      </a:dk2>
      <a:lt2>
        <a:srgbClr val="FFFFFF"/>
      </a:lt2>
      <a:accent1>
        <a:srgbClr val="024E3D"/>
      </a:accent1>
      <a:accent2>
        <a:srgbClr val="227C68"/>
      </a:accent2>
      <a:accent3>
        <a:srgbClr val="478977"/>
      </a:accent3>
      <a:accent4>
        <a:srgbClr val="F28030"/>
      </a:accent4>
      <a:accent5>
        <a:srgbClr val="A72626"/>
      </a:accent5>
      <a:accent6>
        <a:srgbClr val="000000"/>
      </a:accent6>
      <a:hlink>
        <a:srgbClr val="478977"/>
      </a:hlink>
      <a:folHlink>
        <a:srgbClr val="47897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601</Words>
  <Application>Microsoft Office PowerPoint</Application>
  <PresentationFormat>Widescreen</PresentationFormat>
  <Paragraphs>82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Noto Sans Symbols</vt:lpstr>
      <vt:lpstr>Palatino Linotype</vt:lpstr>
      <vt:lpstr>Trebuchet MS</vt:lpstr>
      <vt:lpstr>Facet</vt:lpstr>
      <vt:lpstr>End of Year Reporting</vt:lpstr>
      <vt:lpstr>Circulation Summary Spreadsheet</vt:lpstr>
      <vt:lpstr>Circulation Summary Spreadsheet</vt:lpstr>
      <vt:lpstr>New NLS Active Patron Report</vt:lpstr>
      <vt:lpstr>Last Served Date</vt:lpstr>
      <vt:lpstr>Referral Source and Inactive Reason</vt:lpstr>
      <vt:lpstr>Example Queries: Inactive Reason</vt:lpstr>
      <vt:lpstr>Example Queries: Inactive Reason</vt:lpstr>
      <vt:lpstr>Inactive codes</vt:lpstr>
      <vt:lpstr>Example Queries: NLS Referral</vt:lpstr>
      <vt:lpstr>Example Queries: Local Referral</vt:lpstr>
      <vt:lpstr>Referral Source Codes</vt:lpstr>
      <vt:lpstr>Batch Patron Status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Katy Patrick</dc:creator>
  <cp:lastModifiedBy>Katy Patrick</cp:lastModifiedBy>
  <cp:revision>3</cp:revision>
  <dcterms:created xsi:type="dcterms:W3CDTF">2025-04-23T18:20:22Z</dcterms:created>
  <dcterms:modified xsi:type="dcterms:W3CDTF">2025-09-23T20:33:29Z</dcterms:modified>
</cp:coreProperties>
</file>