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4" r:id="rId5"/>
    <p:sldId id="287" r:id="rId6"/>
    <p:sldId id="265" r:id="rId7"/>
    <p:sldId id="278" r:id="rId8"/>
    <p:sldId id="289" r:id="rId9"/>
    <p:sldId id="281" r:id="rId10"/>
    <p:sldId id="285" r:id="rId11"/>
    <p:sldId id="269" r:id="rId12"/>
    <p:sldId id="286" r:id="rId13"/>
    <p:sldId id="268" r:id="rId14"/>
    <p:sldId id="282" r:id="rId15"/>
    <p:sldId id="288" r:id="rId16"/>
    <p:sldId id="267" r:id="rId17"/>
    <p:sldId id="271" r:id="rId18"/>
    <p:sldId id="272" r:id="rId19"/>
    <p:sldId id="273" r:id="rId20"/>
    <p:sldId id="275" r:id="rId21"/>
    <p:sldId id="290" r:id="rId22"/>
    <p:sldId id="283" r:id="rId23"/>
    <p:sldId id="284"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E4ECCB-EF80-461F-B24B-DF0707ED8327}">
          <p14:sldIdLst>
            <p14:sldId id="256"/>
            <p14:sldId id="257"/>
            <p14:sldId id="258"/>
            <p14:sldId id="264"/>
            <p14:sldId id="287"/>
          </p14:sldIdLst>
        </p14:section>
        <p14:section name="WebOrder &amp; IRC" id="{ECB4C061-8EBB-458E-9E67-FBBF00C58728}">
          <p14:sldIdLst>
            <p14:sldId id="265"/>
            <p14:sldId id="278"/>
            <p14:sldId id="289"/>
          </p14:sldIdLst>
        </p14:section>
        <p14:section name="Catalog &amp; Equipment" id="{D231E738-9122-4DF3-B027-A729C73CBA9F}">
          <p14:sldIdLst>
            <p14:sldId id="281"/>
            <p14:sldId id="285"/>
          </p14:sldIdLst>
        </p14:section>
        <p14:section name="Patron" id="{4FB995FB-C7D5-416F-B048-76DD13731ED6}">
          <p14:sldIdLst>
            <p14:sldId id="269"/>
            <p14:sldId id="286"/>
            <p14:sldId id="268"/>
            <p14:sldId id="282"/>
            <p14:sldId id="288"/>
          </p14:sldIdLst>
        </p14:section>
        <p14:section name="Nightly Config" id="{C979560D-D777-4A8A-AE8E-8147481882AA}">
          <p14:sldIdLst>
            <p14:sldId id="267"/>
            <p14:sldId id="271"/>
          </p14:sldIdLst>
        </p14:section>
        <p14:section name="Duplication" id="{0F914BDF-5FA2-489B-A25E-18A843A97BF1}">
          <p14:sldIdLst>
            <p14:sldId id="272"/>
            <p14:sldId id="273"/>
            <p14:sldId id="275"/>
            <p14:sldId id="290"/>
            <p14:sldId id="283"/>
            <p14:sldId id="284"/>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2" autoAdjust="0"/>
    <p:restoredTop sz="82902" autoAdjust="0"/>
  </p:normalViewPr>
  <p:slideViewPr>
    <p:cSldViewPr snapToGrid="0">
      <p:cViewPr varScale="1">
        <p:scale>
          <a:sx n="88" d="100"/>
          <a:sy n="88" d="100"/>
        </p:scale>
        <p:origin x="7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C5144-9D83-490E-BE48-D9DDCB7464B4}" type="datetimeFigureOut">
              <a:rPr lang="en-US" smtClean="0"/>
              <a:t>8/25/2021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7487-44AA-4344-8BD0-ECEF071DCFBF}" type="slidenum">
              <a:rPr lang="en-US" smtClean="0"/>
              <a:t>‹#›</a:t>
            </a:fld>
            <a:endParaRPr lang="en-US"/>
          </a:p>
        </p:txBody>
      </p:sp>
    </p:spTree>
    <p:extLst>
      <p:ext uri="{BB962C8B-B14F-4D97-AF65-F5344CB8AC3E}">
        <p14:creationId xmlns:p14="http://schemas.microsoft.com/office/powerpoint/2010/main" val="232145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7487-44AA-4344-8BD0-ECEF071DCFBF}" type="slidenum">
              <a:rPr lang="en-US" smtClean="0"/>
              <a:t>1</a:t>
            </a:fld>
            <a:endParaRPr lang="en-US"/>
          </a:p>
        </p:txBody>
      </p:sp>
    </p:spTree>
    <p:extLst>
      <p:ext uri="{BB962C8B-B14F-4D97-AF65-F5344CB8AC3E}">
        <p14:creationId xmlns:p14="http://schemas.microsoft.com/office/powerpoint/2010/main" val="175879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7487-44AA-4344-8BD0-ECEF071DCFBF}" type="slidenum">
              <a:rPr lang="en-US" smtClean="0"/>
              <a:t>12</a:t>
            </a:fld>
            <a:endParaRPr lang="en-US"/>
          </a:p>
        </p:txBody>
      </p:sp>
    </p:spTree>
    <p:extLst>
      <p:ext uri="{BB962C8B-B14F-4D97-AF65-F5344CB8AC3E}">
        <p14:creationId xmlns:p14="http://schemas.microsoft.com/office/powerpoint/2010/main" val="869843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Notes Now if you want to wait for the process to complete, fine for small Query Sets. Add Notes Later to put the job in the Batch Manager, better for large Query Sets.</a:t>
            </a:r>
          </a:p>
        </p:txBody>
      </p:sp>
      <p:sp>
        <p:nvSpPr>
          <p:cNvPr id="4" name="Slide Number Placeholder 3"/>
          <p:cNvSpPr>
            <a:spLocks noGrp="1"/>
          </p:cNvSpPr>
          <p:nvPr>
            <p:ph type="sldNum" sz="quarter" idx="5"/>
          </p:nvPr>
        </p:nvSpPr>
        <p:spPr/>
        <p:txBody>
          <a:bodyPr/>
          <a:lstStyle/>
          <a:p>
            <a:fld id="{09AD7487-44AA-4344-8BD0-ECEF071DCFBF}" type="slidenum">
              <a:rPr lang="en-US" smtClean="0"/>
              <a:t>13</a:t>
            </a:fld>
            <a:endParaRPr lang="en-US"/>
          </a:p>
        </p:txBody>
      </p:sp>
    </p:spTree>
    <p:extLst>
      <p:ext uri="{BB962C8B-B14F-4D97-AF65-F5344CB8AC3E}">
        <p14:creationId xmlns:p14="http://schemas.microsoft.com/office/powerpoint/2010/main" val="132283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7487-44AA-4344-8BD0-ECEF071DCFBF}" type="slidenum">
              <a:rPr lang="en-US" smtClean="0"/>
              <a:t>14</a:t>
            </a:fld>
            <a:endParaRPr lang="en-US"/>
          </a:p>
        </p:txBody>
      </p:sp>
    </p:spTree>
    <p:extLst>
      <p:ext uri="{BB962C8B-B14F-4D97-AF65-F5344CB8AC3E}">
        <p14:creationId xmlns:p14="http://schemas.microsoft.com/office/powerpoint/2010/main" val="716453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Blog post: https://klasusers.com/klas-news/key-notes/improving-foreign-language-service</a:t>
            </a:r>
          </a:p>
        </p:txBody>
      </p:sp>
      <p:sp>
        <p:nvSpPr>
          <p:cNvPr id="4" name="Slide Number Placeholder 3"/>
          <p:cNvSpPr>
            <a:spLocks noGrp="1"/>
          </p:cNvSpPr>
          <p:nvPr>
            <p:ph type="sldNum" sz="quarter" idx="5"/>
          </p:nvPr>
        </p:nvSpPr>
        <p:spPr/>
        <p:txBody>
          <a:bodyPr/>
          <a:lstStyle/>
          <a:p>
            <a:fld id="{09AD7487-44AA-4344-8BD0-ECEF071DCFBF}" type="slidenum">
              <a:rPr lang="en-US" smtClean="0"/>
              <a:t>15</a:t>
            </a:fld>
            <a:endParaRPr lang="en-US"/>
          </a:p>
        </p:txBody>
      </p:sp>
    </p:spTree>
    <p:extLst>
      <p:ext uri="{BB962C8B-B14F-4D97-AF65-F5344CB8AC3E}">
        <p14:creationId xmlns:p14="http://schemas.microsoft.com/office/powerpoint/2010/main" val="239843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PatronType</a:t>
            </a:r>
            <a:r>
              <a:rPr lang="en-US" dirty="0"/>
              <a:t> customizations will be applied regardless of library branch.</a:t>
            </a:r>
          </a:p>
        </p:txBody>
      </p:sp>
      <p:sp>
        <p:nvSpPr>
          <p:cNvPr id="4" name="Slide Number Placeholder 3"/>
          <p:cNvSpPr>
            <a:spLocks noGrp="1"/>
          </p:cNvSpPr>
          <p:nvPr>
            <p:ph type="sldNum" sz="quarter" idx="5"/>
          </p:nvPr>
        </p:nvSpPr>
        <p:spPr/>
        <p:txBody>
          <a:bodyPr/>
          <a:lstStyle/>
          <a:p>
            <a:fld id="{09AD7487-44AA-4344-8BD0-ECEF071DCFBF}" type="slidenum">
              <a:rPr lang="en-US" smtClean="0"/>
              <a:t>17</a:t>
            </a:fld>
            <a:endParaRPr lang="en-US"/>
          </a:p>
        </p:txBody>
      </p:sp>
    </p:spTree>
    <p:extLst>
      <p:ext uri="{BB962C8B-B14F-4D97-AF65-F5344CB8AC3E}">
        <p14:creationId xmlns:p14="http://schemas.microsoft.com/office/powerpoint/2010/main" val="1163411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order must be In Circulation for an Alert to be added.</a:t>
            </a:r>
          </a:p>
          <a:p>
            <a:r>
              <a:rPr lang="en-US" dirty="0"/>
              <a:t>On the Scribe, a red error light will display, and additional info will be shown on the Scribe Monitor webpage.</a:t>
            </a:r>
          </a:p>
        </p:txBody>
      </p:sp>
      <p:sp>
        <p:nvSpPr>
          <p:cNvPr id="4" name="Slide Number Placeholder 3"/>
          <p:cNvSpPr>
            <a:spLocks noGrp="1"/>
          </p:cNvSpPr>
          <p:nvPr>
            <p:ph type="sldNum" sz="quarter" idx="5"/>
          </p:nvPr>
        </p:nvSpPr>
        <p:spPr/>
        <p:txBody>
          <a:bodyPr/>
          <a:lstStyle/>
          <a:p>
            <a:fld id="{09AD7487-44AA-4344-8BD0-ECEF071DCFBF}" type="slidenum">
              <a:rPr lang="en-US" smtClean="0"/>
              <a:t>19</a:t>
            </a:fld>
            <a:endParaRPr lang="en-US"/>
          </a:p>
        </p:txBody>
      </p:sp>
    </p:spTree>
    <p:extLst>
      <p:ext uri="{BB962C8B-B14F-4D97-AF65-F5344CB8AC3E}">
        <p14:creationId xmlns:p14="http://schemas.microsoft.com/office/powerpoint/2010/main" val="157343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that need a separate Activation Key to manage Host Verification due to their network’s SSL interception should now be able to connect from home or office using the same Activation Key / KLAS installation. For more info: RL 7.7.53, Issue #KLAS-2567</a:t>
            </a:r>
          </a:p>
        </p:txBody>
      </p:sp>
      <p:sp>
        <p:nvSpPr>
          <p:cNvPr id="4" name="Slide Number Placeholder 3"/>
          <p:cNvSpPr>
            <a:spLocks noGrp="1"/>
          </p:cNvSpPr>
          <p:nvPr>
            <p:ph type="sldNum" sz="quarter" idx="5"/>
          </p:nvPr>
        </p:nvSpPr>
        <p:spPr/>
        <p:txBody>
          <a:bodyPr/>
          <a:lstStyle/>
          <a:p>
            <a:fld id="{09AD7487-44AA-4344-8BD0-ECEF071DCFBF}" type="slidenum">
              <a:rPr lang="en-US" smtClean="0"/>
              <a:t>4</a:t>
            </a:fld>
            <a:endParaRPr lang="en-US"/>
          </a:p>
        </p:txBody>
      </p:sp>
    </p:spTree>
    <p:extLst>
      <p:ext uri="{BB962C8B-B14F-4D97-AF65-F5344CB8AC3E}">
        <p14:creationId xmlns:p14="http://schemas.microsoft.com/office/powerpoint/2010/main" val="295489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Accelerator keys have been added back to the Report front end, allowing users to skip to the Preview/Email radio set and Run/Cancel buttons using the keyboard. Alt+ underlined letter will activate the button or radio set option. </a:t>
            </a:r>
            <a:endParaRPr lang="en-US" dirty="0"/>
          </a:p>
        </p:txBody>
      </p:sp>
      <p:sp>
        <p:nvSpPr>
          <p:cNvPr id="4" name="Slide Number Placeholder 3"/>
          <p:cNvSpPr>
            <a:spLocks noGrp="1"/>
          </p:cNvSpPr>
          <p:nvPr>
            <p:ph type="sldNum" sz="quarter" idx="5"/>
          </p:nvPr>
        </p:nvSpPr>
        <p:spPr/>
        <p:txBody>
          <a:bodyPr/>
          <a:lstStyle/>
          <a:p>
            <a:fld id="{09AD7487-44AA-4344-8BD0-ECEF071DCFBF}" type="slidenum">
              <a:rPr lang="en-US" smtClean="0"/>
              <a:t>5</a:t>
            </a:fld>
            <a:endParaRPr lang="en-US"/>
          </a:p>
        </p:txBody>
      </p:sp>
    </p:spTree>
    <p:extLst>
      <p:ext uri="{BB962C8B-B14F-4D97-AF65-F5344CB8AC3E}">
        <p14:creationId xmlns:p14="http://schemas.microsoft.com/office/powerpoint/2010/main" val="3004289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7487-44AA-4344-8BD0-ECEF071DCFBF}" type="slidenum">
              <a:rPr lang="en-US" smtClean="0"/>
              <a:t>6</a:t>
            </a:fld>
            <a:endParaRPr lang="en-US"/>
          </a:p>
        </p:txBody>
      </p:sp>
    </p:spTree>
    <p:extLst>
      <p:ext uri="{BB962C8B-B14F-4D97-AF65-F5344CB8AC3E}">
        <p14:creationId xmlns:p14="http://schemas.microsoft.com/office/powerpoint/2010/main" val="69588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7487-44AA-4344-8BD0-ECEF071DCFBF}" type="slidenum">
              <a:rPr lang="en-US" smtClean="0"/>
              <a:t>7</a:t>
            </a:fld>
            <a:endParaRPr lang="en-US"/>
          </a:p>
        </p:txBody>
      </p:sp>
    </p:spTree>
    <p:extLst>
      <p:ext uri="{BB962C8B-B14F-4D97-AF65-F5344CB8AC3E}">
        <p14:creationId xmlns:p14="http://schemas.microsoft.com/office/powerpoint/2010/main" val="4024517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7487-44AA-4344-8BD0-ECEF071DCFBF}" type="slidenum">
              <a:rPr lang="en-US" smtClean="0"/>
              <a:t>8</a:t>
            </a:fld>
            <a:endParaRPr lang="en-US"/>
          </a:p>
        </p:txBody>
      </p:sp>
    </p:spTree>
    <p:extLst>
      <p:ext uri="{BB962C8B-B14F-4D97-AF65-F5344CB8AC3E}">
        <p14:creationId xmlns:p14="http://schemas.microsoft.com/office/powerpoint/2010/main" val="343159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7487-44AA-4344-8BD0-ECEF071DCFBF}" type="slidenum">
              <a:rPr lang="en-US" smtClean="0"/>
              <a:t>9</a:t>
            </a:fld>
            <a:endParaRPr lang="en-US"/>
          </a:p>
        </p:txBody>
      </p:sp>
    </p:spTree>
    <p:extLst>
      <p:ext uri="{BB962C8B-B14F-4D97-AF65-F5344CB8AC3E}">
        <p14:creationId xmlns:p14="http://schemas.microsoft.com/office/powerpoint/2010/main" val="78311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7487-44AA-4344-8BD0-ECEF071DCFBF}" type="slidenum">
              <a:rPr lang="en-US" smtClean="0"/>
              <a:t>10</a:t>
            </a:fld>
            <a:endParaRPr lang="en-US"/>
          </a:p>
        </p:txBody>
      </p:sp>
    </p:spTree>
    <p:extLst>
      <p:ext uri="{BB962C8B-B14F-4D97-AF65-F5344CB8AC3E}">
        <p14:creationId xmlns:p14="http://schemas.microsoft.com/office/powerpoint/2010/main" val="389433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Because of how this data is stored or calculated, the new fields cannot be the only criteria used to build the query, and they will result in the query being slower than usual. </a:t>
            </a:r>
            <a:endParaRPr lang="en-US" dirty="0"/>
          </a:p>
        </p:txBody>
      </p:sp>
      <p:sp>
        <p:nvSpPr>
          <p:cNvPr id="4" name="Slide Number Placeholder 3"/>
          <p:cNvSpPr>
            <a:spLocks noGrp="1"/>
          </p:cNvSpPr>
          <p:nvPr>
            <p:ph type="sldNum" sz="quarter" idx="5"/>
          </p:nvPr>
        </p:nvSpPr>
        <p:spPr/>
        <p:txBody>
          <a:bodyPr/>
          <a:lstStyle/>
          <a:p>
            <a:fld id="{09AD7487-44AA-4344-8BD0-ECEF071DCFBF}" type="slidenum">
              <a:rPr lang="en-US" smtClean="0"/>
              <a:t>11</a:t>
            </a:fld>
            <a:endParaRPr lang="en-US"/>
          </a:p>
        </p:txBody>
      </p:sp>
    </p:spTree>
    <p:extLst>
      <p:ext uri="{BB962C8B-B14F-4D97-AF65-F5344CB8AC3E}">
        <p14:creationId xmlns:p14="http://schemas.microsoft.com/office/powerpoint/2010/main" val="492357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676ED2A-3B7C-4F0B-883B-74F9DDE47928}"/>
              </a:ext>
            </a:extLst>
          </p:cNvPr>
          <p:cNvSpPr>
            <a:spLocks noGrp="1"/>
          </p:cNvSpPr>
          <p:nvPr>
            <p:ph type="ctrTitle"/>
          </p:nvPr>
        </p:nvSpPr>
        <p:spPr>
          <a:xfrm>
            <a:off x="3757353" y="2593571"/>
            <a:ext cx="7896318" cy="2818787"/>
          </a:xfrm>
          <a:prstGeom prst="rect">
            <a:avLst/>
          </a:prstGeom>
          <a:solidFill>
            <a:schemeClr val="tx1"/>
          </a:solidFill>
        </p:spPr>
        <p:txBody>
          <a:bodyPr anchor="ctr" anchorCtr="0"/>
          <a:lstStyle>
            <a:lvl1pPr algn="ctr">
              <a:defRPr sz="6000">
                <a:solidFill>
                  <a:schemeClr val="bg2"/>
                </a:solidFill>
                <a:latin typeface="Bahnschrift SemiBold" panose="020B0502040204020203"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F5192F04-9D65-401B-9972-F4EBDAE05B56}"/>
              </a:ext>
            </a:extLst>
          </p:cNvPr>
          <p:cNvSpPr>
            <a:spLocks noGrp="1"/>
          </p:cNvSpPr>
          <p:nvPr>
            <p:ph type="subTitle" idx="1"/>
          </p:nvPr>
        </p:nvSpPr>
        <p:spPr>
          <a:xfrm>
            <a:off x="3757353" y="5391094"/>
            <a:ext cx="7896318" cy="877186"/>
          </a:xfrm>
          <a:prstGeom prst="rect">
            <a:avLst/>
          </a:prstGeom>
          <a:solidFill>
            <a:schemeClr val="tx1"/>
          </a:solidFill>
        </p:spPr>
        <p:txBody>
          <a:bodyPr>
            <a:normAutofit/>
          </a:bodyPr>
          <a:lstStyle>
            <a:lvl1pPr marL="0" indent="0" algn="ctr">
              <a:buNone/>
              <a:defRPr sz="3600">
                <a:solidFill>
                  <a:schemeClr val="bg1"/>
                </a:solidFill>
                <a:latin typeface="Bahnschrift SemiCondensed"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0307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61481F-15D9-4119-9813-4A58E770F2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4273"/>
          <a:stretch/>
        </p:blipFill>
        <p:spPr>
          <a:xfrm>
            <a:off x="0" y="0"/>
            <a:ext cx="4355869" cy="6858000"/>
          </a:xfrm>
          <a:prstGeom prst="rect">
            <a:avLst/>
          </a:prstGeom>
        </p:spPr>
      </p:pic>
      <p:sp>
        <p:nvSpPr>
          <p:cNvPr id="5" name="Content Placeholder 2">
            <a:extLst>
              <a:ext uri="{FF2B5EF4-FFF2-40B4-BE49-F238E27FC236}">
                <a16:creationId xmlns:a16="http://schemas.microsoft.com/office/drawing/2014/main" id="{B6CE67D4-239F-4671-9E81-8D0D0E31F013}"/>
              </a:ext>
            </a:extLst>
          </p:cNvPr>
          <p:cNvSpPr>
            <a:spLocks noGrp="1"/>
          </p:cNvSpPr>
          <p:nvPr>
            <p:ph idx="1"/>
          </p:nvPr>
        </p:nvSpPr>
        <p:spPr>
          <a:xfrm>
            <a:off x="4621876" y="1379913"/>
            <a:ext cx="7331826" cy="5203766"/>
          </a:xfrm>
          <a:prstGeom prst="rect">
            <a:avLst/>
          </a:prstGeom>
        </p:spPr>
        <p:txBody>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D3CF9E7B-6D11-46B7-9271-03C77455D997}"/>
              </a:ext>
            </a:extLst>
          </p:cNvPr>
          <p:cNvSpPr>
            <a:spLocks noGrp="1"/>
          </p:cNvSpPr>
          <p:nvPr>
            <p:ph type="ctrTitle" hasCustomPrompt="1"/>
          </p:nvPr>
        </p:nvSpPr>
        <p:spPr>
          <a:xfrm>
            <a:off x="4621876" y="274321"/>
            <a:ext cx="7331826" cy="1105592"/>
          </a:xfrm>
          <a:prstGeom prst="rect">
            <a:avLst/>
          </a:prstGeom>
          <a:solidFill>
            <a:schemeClr val="accent1"/>
          </a:solidFill>
        </p:spPr>
        <p:txBody>
          <a:bodyPr anchor="ctr" anchorCtr="0"/>
          <a:lstStyle>
            <a:lvl1pPr algn="ctr">
              <a:defRPr sz="6000">
                <a:solidFill>
                  <a:schemeClr val="bg2"/>
                </a:solidFill>
                <a:latin typeface="Bahnschrift SemiBold" panose="020B0502040204020203" pitchFamily="34" charset="0"/>
              </a:defRPr>
            </a:lvl1pPr>
          </a:lstStyle>
          <a:p>
            <a:r>
              <a:rPr lang="en-US" dirty="0"/>
              <a:t>Agenda</a:t>
            </a:r>
          </a:p>
        </p:txBody>
      </p:sp>
    </p:spTree>
    <p:extLst>
      <p:ext uri="{BB962C8B-B14F-4D97-AF65-F5344CB8AC3E}">
        <p14:creationId xmlns:p14="http://schemas.microsoft.com/office/powerpoint/2010/main" val="221722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5F8FF8-89D6-49BF-A702-909B06E242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
            <a:ext cx="12192000" cy="2051050"/>
          </a:xfrm>
          <a:prstGeom prst="rect">
            <a:avLst/>
          </a:prstGeom>
        </p:spPr>
      </p:pic>
      <p:sp>
        <p:nvSpPr>
          <p:cNvPr id="2" name="Title 1">
            <a:extLst>
              <a:ext uri="{FF2B5EF4-FFF2-40B4-BE49-F238E27FC236}">
                <a16:creationId xmlns:a16="http://schemas.microsoft.com/office/drawing/2014/main" id="{E0FB893E-498D-4448-81C2-C6819DEC4B3B}"/>
              </a:ext>
            </a:extLst>
          </p:cNvPr>
          <p:cNvSpPr>
            <a:spLocks noGrp="1"/>
          </p:cNvSpPr>
          <p:nvPr>
            <p:ph type="title"/>
          </p:nvPr>
        </p:nvSpPr>
        <p:spPr>
          <a:xfrm>
            <a:off x="838200" y="365125"/>
            <a:ext cx="10515600" cy="1325563"/>
          </a:xfrm>
          <a:prstGeom prst="rect">
            <a:avLst/>
          </a:prstGeom>
        </p:spPr>
        <p:txBody>
          <a:bodyPr>
            <a:normAutofit/>
          </a:bodyPr>
          <a:lstStyle>
            <a:lvl1pPr>
              <a:defRPr sz="5400">
                <a:solidFill>
                  <a:schemeClr val="bg1"/>
                </a:solidFill>
                <a:latin typeface="Bahnschrift SemiBold"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B4A39A6-091B-482E-95D2-EAECE5E0B5E3}"/>
              </a:ext>
            </a:extLst>
          </p:cNvPr>
          <p:cNvSpPr>
            <a:spLocks noGrp="1"/>
          </p:cNvSpPr>
          <p:nvPr>
            <p:ph idx="1"/>
          </p:nvPr>
        </p:nvSpPr>
        <p:spPr>
          <a:xfrm>
            <a:off x="838200" y="2232837"/>
            <a:ext cx="10515600" cy="3944126"/>
          </a:xfrm>
          <a:prstGeom prst="rect">
            <a:avLst/>
          </a:prstGeom>
        </p:spPr>
        <p:txBody>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245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6B23C1-9560-4835-AD5C-DD53FBC4AAE2}"/>
              </a:ext>
            </a:extLst>
          </p:cNvPr>
          <p:cNvSpPr/>
          <p:nvPr userDrawn="1"/>
        </p:nvSpPr>
        <p:spPr>
          <a:xfrm>
            <a:off x="0" y="0"/>
            <a:ext cx="4156364" cy="6858000"/>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066ECA4-6815-4872-BEA9-75CE4EE2C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
            <a:ext cx="12192000" cy="2051050"/>
          </a:xfrm>
          <a:prstGeom prst="rect">
            <a:avLst/>
          </a:prstGeom>
        </p:spPr>
      </p:pic>
      <p:sp>
        <p:nvSpPr>
          <p:cNvPr id="10" name="Title 1">
            <a:extLst>
              <a:ext uri="{FF2B5EF4-FFF2-40B4-BE49-F238E27FC236}">
                <a16:creationId xmlns:a16="http://schemas.microsoft.com/office/drawing/2014/main" id="{50FED01A-50C3-49BE-B060-D75F30932091}"/>
              </a:ext>
            </a:extLst>
          </p:cNvPr>
          <p:cNvSpPr>
            <a:spLocks noGrp="1"/>
          </p:cNvSpPr>
          <p:nvPr>
            <p:ph type="title"/>
          </p:nvPr>
        </p:nvSpPr>
        <p:spPr>
          <a:xfrm>
            <a:off x="838200" y="365125"/>
            <a:ext cx="10515600" cy="1325563"/>
          </a:xfrm>
          <a:prstGeom prst="rect">
            <a:avLst/>
          </a:prstGeom>
        </p:spPr>
        <p:txBody>
          <a:bodyPr>
            <a:normAutofit/>
          </a:bodyPr>
          <a:lstStyle>
            <a:lvl1pPr>
              <a:defRPr sz="5400">
                <a:solidFill>
                  <a:schemeClr val="bg1"/>
                </a:solidFill>
                <a:latin typeface="Bahnschrift SemiBold" panose="020B0502040204020203"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28F78820-77C2-4A96-93AE-4EEE073FE5F1}"/>
              </a:ext>
            </a:extLst>
          </p:cNvPr>
          <p:cNvSpPr>
            <a:spLocks noGrp="1"/>
          </p:cNvSpPr>
          <p:nvPr>
            <p:ph idx="10"/>
          </p:nvPr>
        </p:nvSpPr>
        <p:spPr>
          <a:xfrm>
            <a:off x="4469476" y="2188368"/>
            <a:ext cx="7399713" cy="4304507"/>
          </a:xfrm>
          <a:prstGeom prst="rect">
            <a:avLst/>
          </a:prstGeom>
        </p:spPr>
        <p:txBody>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60C2CC51-0198-4402-AF2E-CA4E464D8682}"/>
              </a:ext>
            </a:extLst>
          </p:cNvPr>
          <p:cNvSpPr>
            <a:spLocks noGrp="1"/>
          </p:cNvSpPr>
          <p:nvPr>
            <p:ph idx="11"/>
          </p:nvPr>
        </p:nvSpPr>
        <p:spPr>
          <a:xfrm>
            <a:off x="133003" y="2188368"/>
            <a:ext cx="3890357" cy="4304507"/>
          </a:xfrm>
          <a:prstGeom prst="rect">
            <a:avLst/>
          </a:prstGeom>
        </p:spPr>
        <p:txBody>
          <a:bodyPr/>
          <a:lstStyle>
            <a:lvl1pPr>
              <a:defRPr sz="3600">
                <a:solidFill>
                  <a:schemeClr val="tx1"/>
                </a:solidFill>
              </a:defRPr>
            </a:lvl1pPr>
            <a:lvl2pPr>
              <a:defRPr sz="32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14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EFE43F8-11E9-4A6E-A5CA-1CE30DC8F5CD}"/>
              </a:ext>
            </a:extLst>
          </p:cNvPr>
          <p:cNvGrpSpPr/>
          <p:nvPr userDrawn="1"/>
        </p:nvGrpSpPr>
        <p:grpSpPr>
          <a:xfrm>
            <a:off x="681644" y="665018"/>
            <a:ext cx="10823171" cy="6027877"/>
            <a:chOff x="681644" y="665018"/>
            <a:chExt cx="10823171" cy="6027877"/>
          </a:xfrm>
        </p:grpSpPr>
        <p:sp>
          <p:nvSpPr>
            <p:cNvPr id="6" name="Rectangle 5">
              <a:extLst>
                <a:ext uri="{FF2B5EF4-FFF2-40B4-BE49-F238E27FC236}">
                  <a16:creationId xmlns:a16="http://schemas.microsoft.com/office/drawing/2014/main" id="{B17AC97F-B14E-4162-BA7A-DD43A8028684}"/>
                </a:ext>
              </a:extLst>
            </p:cNvPr>
            <p:cNvSpPr/>
            <p:nvPr userDrawn="1"/>
          </p:nvSpPr>
          <p:spPr>
            <a:xfrm>
              <a:off x="681644" y="665018"/>
              <a:ext cx="10823171" cy="5419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E7E42F7D-12E9-4C5A-B1E8-AF32A15F2C28}"/>
                </a:ext>
              </a:extLst>
            </p:cNvPr>
            <p:cNvSpPr/>
            <p:nvPr userDrawn="1"/>
          </p:nvSpPr>
          <p:spPr>
            <a:xfrm rot="10800000">
              <a:off x="9360131" y="6068291"/>
              <a:ext cx="498764" cy="62460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2">
            <a:extLst>
              <a:ext uri="{FF2B5EF4-FFF2-40B4-BE49-F238E27FC236}">
                <a16:creationId xmlns:a16="http://schemas.microsoft.com/office/drawing/2014/main" id="{4C404AC3-94B9-4373-BABA-2D99325E4F76}"/>
              </a:ext>
            </a:extLst>
          </p:cNvPr>
          <p:cNvSpPr>
            <a:spLocks noGrp="1"/>
          </p:cNvSpPr>
          <p:nvPr>
            <p:ph idx="1" hasCustomPrompt="1"/>
          </p:nvPr>
        </p:nvSpPr>
        <p:spPr>
          <a:xfrm>
            <a:off x="762785" y="773084"/>
            <a:ext cx="10624793" cy="5203510"/>
          </a:xfrm>
          <a:prstGeom prst="rect">
            <a:avLst/>
          </a:prstGeom>
        </p:spPr>
        <p:txBody>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add “Key Takeaway” information or a large image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750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ontent">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AF81A92-F6EB-466A-99A1-757B96DB4502}"/>
              </a:ext>
            </a:extLst>
          </p:cNvPr>
          <p:cNvSpPr/>
          <p:nvPr userDrawn="1"/>
        </p:nvSpPr>
        <p:spPr>
          <a:xfrm>
            <a:off x="8879305" y="0"/>
            <a:ext cx="331269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545B00B-48F0-4D93-B5D8-4358671FA0AE}"/>
              </a:ext>
            </a:extLst>
          </p:cNvPr>
          <p:cNvGrpSpPr/>
          <p:nvPr userDrawn="1"/>
        </p:nvGrpSpPr>
        <p:grpSpPr>
          <a:xfrm>
            <a:off x="6641435" y="1027983"/>
            <a:ext cx="4426721" cy="5198857"/>
            <a:chOff x="6641435" y="1027983"/>
            <a:chExt cx="4426721" cy="5198857"/>
          </a:xfrm>
        </p:grpSpPr>
        <p:sp>
          <p:nvSpPr>
            <p:cNvPr id="12" name="Rectangle 11">
              <a:extLst>
                <a:ext uri="{FF2B5EF4-FFF2-40B4-BE49-F238E27FC236}">
                  <a16:creationId xmlns:a16="http://schemas.microsoft.com/office/drawing/2014/main" id="{E269CBF1-173D-4760-A513-580456D4F7C3}"/>
                </a:ext>
              </a:extLst>
            </p:cNvPr>
            <p:cNvSpPr/>
            <p:nvPr userDrawn="1"/>
          </p:nvSpPr>
          <p:spPr>
            <a:xfrm rot="5400000">
              <a:off x="6504947" y="1663632"/>
              <a:ext cx="5198857" cy="3927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81A7784-76B5-42CB-B76A-CB2419A4CD28}"/>
                </a:ext>
              </a:extLst>
            </p:cNvPr>
            <p:cNvSpPr/>
            <p:nvPr userDrawn="1"/>
          </p:nvSpPr>
          <p:spPr>
            <a:xfrm rot="16200000">
              <a:off x="6718103" y="2232403"/>
              <a:ext cx="361939" cy="51527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ontent Placeholder 2">
            <a:extLst>
              <a:ext uri="{FF2B5EF4-FFF2-40B4-BE49-F238E27FC236}">
                <a16:creationId xmlns:a16="http://schemas.microsoft.com/office/drawing/2014/main" id="{3B73B77F-4672-4C19-A2EA-4CC8B822FD01}"/>
              </a:ext>
            </a:extLst>
          </p:cNvPr>
          <p:cNvSpPr>
            <a:spLocks noGrp="1"/>
          </p:cNvSpPr>
          <p:nvPr>
            <p:ph idx="10"/>
          </p:nvPr>
        </p:nvSpPr>
        <p:spPr>
          <a:xfrm>
            <a:off x="395056" y="532015"/>
            <a:ext cx="6503122" cy="5694824"/>
          </a:xfrm>
          <a:prstGeom prst="rect">
            <a:avLst/>
          </a:prstGeom>
        </p:spPr>
        <p:txBody>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94D81952-77EA-48F2-958D-51BCF42AAF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V="1">
            <a:off x="7643415" y="164776"/>
            <a:ext cx="1746604" cy="710158"/>
          </a:xfrm>
          <a:prstGeom prst="rect">
            <a:avLst/>
          </a:prstGeom>
        </p:spPr>
      </p:pic>
      <p:sp>
        <p:nvSpPr>
          <p:cNvPr id="3" name="Picture Placeholder 2">
            <a:extLst>
              <a:ext uri="{FF2B5EF4-FFF2-40B4-BE49-F238E27FC236}">
                <a16:creationId xmlns:a16="http://schemas.microsoft.com/office/drawing/2014/main" id="{E1C5C0DD-4ECE-449E-AA66-815453A44DA0}"/>
              </a:ext>
            </a:extLst>
          </p:cNvPr>
          <p:cNvSpPr>
            <a:spLocks noGrp="1"/>
          </p:cNvSpPr>
          <p:nvPr>
            <p:ph type="pic" idx="1"/>
          </p:nvPr>
        </p:nvSpPr>
        <p:spPr>
          <a:xfrm>
            <a:off x="7426239" y="532015"/>
            <a:ext cx="3927561" cy="5400299"/>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3718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58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 - 1 Per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526E64-2FCB-45D1-92FE-EABE06A830D3}"/>
              </a:ext>
            </a:extLst>
          </p:cNvPr>
          <p:cNvSpPr>
            <a:spLocks noGrp="1"/>
          </p:cNvSpPr>
          <p:nvPr>
            <p:ph type="title" hasCustomPrompt="1"/>
          </p:nvPr>
        </p:nvSpPr>
        <p:spPr>
          <a:xfrm>
            <a:off x="838200" y="880514"/>
            <a:ext cx="10515600" cy="1430424"/>
          </a:xfrm>
          <a:prstGeom prst="rect">
            <a:avLst/>
          </a:prstGeom>
        </p:spPr>
        <p:txBody>
          <a:bodyPr anchor="b" anchorCtr="0">
            <a:normAutofit/>
          </a:bodyPr>
          <a:lstStyle>
            <a:lvl1pPr>
              <a:defRPr sz="5400">
                <a:solidFill>
                  <a:schemeClr val="bg1"/>
                </a:solidFill>
                <a:latin typeface="Bahnschrift SemiBold" panose="020B0502040204020203" pitchFamily="34" charset="0"/>
              </a:defRPr>
            </a:lvl1pPr>
          </a:lstStyle>
          <a:p>
            <a:r>
              <a:rPr lang="en-US" dirty="0"/>
              <a:t>Click to add Speaker Name</a:t>
            </a:r>
          </a:p>
        </p:txBody>
      </p:sp>
      <p:sp>
        <p:nvSpPr>
          <p:cNvPr id="5" name="Subtitle 2">
            <a:extLst>
              <a:ext uri="{FF2B5EF4-FFF2-40B4-BE49-F238E27FC236}">
                <a16:creationId xmlns:a16="http://schemas.microsoft.com/office/drawing/2014/main" id="{4A4496B9-0B9F-4DA7-B3BD-936655A2547A}"/>
              </a:ext>
            </a:extLst>
          </p:cNvPr>
          <p:cNvSpPr>
            <a:spLocks noGrp="1"/>
          </p:cNvSpPr>
          <p:nvPr>
            <p:ph type="subTitle" idx="1" hasCustomPrompt="1"/>
          </p:nvPr>
        </p:nvSpPr>
        <p:spPr>
          <a:xfrm>
            <a:off x="838200" y="2310938"/>
            <a:ext cx="7224713" cy="1823871"/>
          </a:xfrm>
          <a:prstGeom prst="rect">
            <a:avLst/>
          </a:prstGeom>
          <a:noFill/>
        </p:spPr>
        <p:txBody>
          <a:bodyPr anchor="ctr" anchorCtr="0">
            <a:normAutofit/>
          </a:bodyPr>
          <a:lstStyle>
            <a:lvl1pPr marL="0" indent="0" algn="ctr">
              <a:buNone/>
              <a:defRPr sz="3600">
                <a:solidFill>
                  <a:schemeClr val="bg1"/>
                </a:solidFill>
                <a:latin typeface="Bahnschrift SemiCondensed"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title and organization</a:t>
            </a:r>
          </a:p>
        </p:txBody>
      </p:sp>
      <p:sp>
        <p:nvSpPr>
          <p:cNvPr id="7" name="Picture Placeholder 6">
            <a:extLst>
              <a:ext uri="{FF2B5EF4-FFF2-40B4-BE49-F238E27FC236}">
                <a16:creationId xmlns:a16="http://schemas.microsoft.com/office/drawing/2014/main" id="{AF3A89FF-285D-45C2-B172-80C921FC1D8F}"/>
              </a:ext>
            </a:extLst>
          </p:cNvPr>
          <p:cNvSpPr>
            <a:spLocks noGrp="1"/>
          </p:cNvSpPr>
          <p:nvPr>
            <p:ph type="pic" sz="quarter" idx="10"/>
          </p:nvPr>
        </p:nvSpPr>
        <p:spPr>
          <a:xfrm>
            <a:off x="8140492" y="3303871"/>
            <a:ext cx="2943225" cy="3025884"/>
          </a:xfrm>
          <a:prstGeom prst="rect">
            <a:avLst/>
          </a:prstGeom>
        </p:spPr>
        <p:txBody>
          <a:bodyPr/>
          <a:lstStyle/>
          <a:p>
            <a:endParaRPr lang="en-US"/>
          </a:p>
        </p:txBody>
      </p:sp>
    </p:spTree>
    <p:extLst>
      <p:ext uri="{BB962C8B-B14F-4D97-AF65-F5344CB8AC3E}">
        <p14:creationId xmlns:p14="http://schemas.microsoft.com/office/powerpoint/2010/main" val="421194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663526"/>
      </p:ext>
    </p:extLst>
  </p:cSld>
  <p:clrMap bg1="lt1" tx1="dk1" bg2="lt2" tx2="dk2" accent1="accent1" accent2="accent2" accent3="accent3" accent4="accent4" accent5="accent5" accent6="accent6" hlink="hlink" folHlink="folHlink"/>
  <p:sldLayoutIdLst>
    <p:sldLayoutId id="2147483651" r:id="rId1"/>
    <p:sldLayoutId id="2147483662" r:id="rId2"/>
    <p:sldLayoutId id="2147483650" r:id="rId3"/>
    <p:sldLayoutId id="2147483652" r:id="rId4"/>
    <p:sldLayoutId id="2147483655" r:id="rId5"/>
    <p:sldLayoutId id="2147483663" r:id="rId6"/>
    <p:sldLayoutId id="2147483666" r:id="rId7"/>
    <p:sldLayoutId id="21474836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klasusers.com/klas-news/key-notes/improving-foreign-language-servic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1CB2-6E84-46EB-8D0C-2370D7684581}"/>
              </a:ext>
            </a:extLst>
          </p:cNvPr>
          <p:cNvSpPr>
            <a:spLocks noGrp="1"/>
          </p:cNvSpPr>
          <p:nvPr>
            <p:ph type="ctrTitle"/>
          </p:nvPr>
        </p:nvSpPr>
        <p:spPr/>
        <p:txBody>
          <a:bodyPr/>
          <a:lstStyle/>
          <a:p>
            <a:r>
              <a:rPr lang="en-US" dirty="0"/>
              <a:t>New Features</a:t>
            </a:r>
          </a:p>
        </p:txBody>
      </p:sp>
      <p:sp>
        <p:nvSpPr>
          <p:cNvPr id="3" name="Subtitle 2">
            <a:extLst>
              <a:ext uri="{FF2B5EF4-FFF2-40B4-BE49-F238E27FC236}">
                <a16:creationId xmlns:a16="http://schemas.microsoft.com/office/drawing/2014/main" id="{7D13A514-52ED-40AA-A087-46650C9F0C37}"/>
              </a:ext>
            </a:extLst>
          </p:cNvPr>
          <p:cNvSpPr>
            <a:spLocks noGrp="1"/>
          </p:cNvSpPr>
          <p:nvPr>
            <p:ph type="subTitle" idx="1"/>
          </p:nvPr>
        </p:nvSpPr>
        <p:spPr/>
        <p:txBody>
          <a:bodyPr/>
          <a:lstStyle/>
          <a:p>
            <a:r>
              <a:rPr lang="en-US" dirty="0"/>
              <a:t>7.7.53-7.7.58</a:t>
            </a:r>
          </a:p>
        </p:txBody>
      </p:sp>
    </p:spTree>
    <p:extLst>
      <p:ext uri="{BB962C8B-B14F-4D97-AF65-F5344CB8AC3E}">
        <p14:creationId xmlns:p14="http://schemas.microsoft.com/office/powerpoint/2010/main" val="3694713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AF83-B0AF-4529-B1D1-09A7C4BB566A}"/>
              </a:ext>
            </a:extLst>
          </p:cNvPr>
          <p:cNvSpPr>
            <a:spLocks noGrp="1"/>
          </p:cNvSpPr>
          <p:nvPr>
            <p:ph type="title"/>
          </p:nvPr>
        </p:nvSpPr>
        <p:spPr/>
        <p:txBody>
          <a:bodyPr/>
          <a:lstStyle/>
          <a:p>
            <a:r>
              <a:rPr lang="en-US" dirty="0"/>
              <a:t>Equipment</a:t>
            </a:r>
          </a:p>
        </p:txBody>
      </p:sp>
      <p:sp>
        <p:nvSpPr>
          <p:cNvPr id="3" name="Content Placeholder 2">
            <a:extLst>
              <a:ext uri="{FF2B5EF4-FFF2-40B4-BE49-F238E27FC236}">
                <a16:creationId xmlns:a16="http://schemas.microsoft.com/office/drawing/2014/main" id="{9E553CF4-7D23-4FA3-B49C-BE8ECD105FBF}"/>
              </a:ext>
            </a:extLst>
          </p:cNvPr>
          <p:cNvSpPr>
            <a:spLocks noGrp="1"/>
          </p:cNvSpPr>
          <p:nvPr>
            <p:ph idx="1"/>
          </p:nvPr>
        </p:nvSpPr>
        <p:spPr/>
        <p:txBody>
          <a:bodyPr/>
          <a:lstStyle/>
          <a:p>
            <a:r>
              <a:rPr lang="en-US" dirty="0"/>
              <a:t>Character limit increased for the Barcode field</a:t>
            </a:r>
          </a:p>
          <a:p>
            <a:r>
              <a:rPr lang="en-US" dirty="0"/>
              <a:t>Restore Deleted Model function added</a:t>
            </a:r>
          </a:p>
        </p:txBody>
      </p:sp>
    </p:spTree>
    <p:extLst>
      <p:ext uri="{BB962C8B-B14F-4D97-AF65-F5344CB8AC3E}">
        <p14:creationId xmlns:p14="http://schemas.microsoft.com/office/powerpoint/2010/main" val="2135848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B8B5-C56B-4C1B-ACA1-3F8FE7FEBA01}"/>
              </a:ext>
            </a:extLst>
          </p:cNvPr>
          <p:cNvSpPr>
            <a:spLocks noGrp="1"/>
          </p:cNvSpPr>
          <p:nvPr>
            <p:ph type="title"/>
          </p:nvPr>
        </p:nvSpPr>
        <p:spPr/>
        <p:txBody>
          <a:bodyPr/>
          <a:lstStyle/>
          <a:p>
            <a:r>
              <a:rPr lang="en-US" dirty="0"/>
              <a:t>Patron</a:t>
            </a:r>
          </a:p>
        </p:txBody>
      </p:sp>
      <p:sp>
        <p:nvSpPr>
          <p:cNvPr id="3" name="Content Placeholder 2">
            <a:extLst>
              <a:ext uri="{FF2B5EF4-FFF2-40B4-BE49-F238E27FC236}">
                <a16:creationId xmlns:a16="http://schemas.microsoft.com/office/drawing/2014/main" id="{4DEECBF1-61D6-4A04-B03F-78F8E39F3460}"/>
              </a:ext>
            </a:extLst>
          </p:cNvPr>
          <p:cNvSpPr>
            <a:spLocks noGrp="1"/>
          </p:cNvSpPr>
          <p:nvPr>
            <p:ph idx="1"/>
          </p:nvPr>
        </p:nvSpPr>
        <p:spPr/>
        <p:txBody>
          <a:bodyPr/>
          <a:lstStyle/>
          <a:p>
            <a:r>
              <a:rPr lang="en-US" dirty="0"/>
              <a:t>New Patron Query fields:</a:t>
            </a:r>
          </a:p>
          <a:p>
            <a:pPr lvl="1"/>
            <a:r>
              <a:rPr lang="en-US" dirty="0"/>
              <a:t>Patron Blocks</a:t>
            </a:r>
          </a:p>
          <a:p>
            <a:pPr lvl="1"/>
            <a:r>
              <a:rPr lang="en-US" dirty="0" err="1"/>
              <a:t>WebOPAC</a:t>
            </a:r>
            <a:r>
              <a:rPr lang="en-US" dirty="0"/>
              <a:t> Maintenance</a:t>
            </a:r>
          </a:p>
          <a:p>
            <a:r>
              <a:rPr lang="en-US" dirty="0"/>
              <a:t>Patron Inventory Notice can now display when a related patron is Blocked</a:t>
            </a:r>
          </a:p>
          <a:p>
            <a:r>
              <a:rPr lang="en-US" dirty="0"/>
              <a:t>Items Sent Notice can now include Inactive relationships if specified</a:t>
            </a:r>
          </a:p>
        </p:txBody>
      </p:sp>
    </p:spTree>
    <p:extLst>
      <p:ext uri="{BB962C8B-B14F-4D97-AF65-F5344CB8AC3E}">
        <p14:creationId xmlns:p14="http://schemas.microsoft.com/office/powerpoint/2010/main" val="210624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B8B5-C56B-4C1B-ACA1-3F8FE7FEBA01}"/>
              </a:ext>
            </a:extLst>
          </p:cNvPr>
          <p:cNvSpPr>
            <a:spLocks noGrp="1"/>
          </p:cNvSpPr>
          <p:nvPr>
            <p:ph type="title"/>
          </p:nvPr>
        </p:nvSpPr>
        <p:spPr/>
        <p:txBody>
          <a:bodyPr/>
          <a:lstStyle/>
          <a:p>
            <a:r>
              <a:rPr lang="en-US" dirty="0"/>
              <a:t>Patron</a:t>
            </a:r>
          </a:p>
        </p:txBody>
      </p:sp>
      <p:sp>
        <p:nvSpPr>
          <p:cNvPr id="3" name="Content Placeholder 2">
            <a:extLst>
              <a:ext uri="{FF2B5EF4-FFF2-40B4-BE49-F238E27FC236}">
                <a16:creationId xmlns:a16="http://schemas.microsoft.com/office/drawing/2014/main" id="{4DEECBF1-61D6-4A04-B03F-78F8E39F3460}"/>
              </a:ext>
            </a:extLst>
          </p:cNvPr>
          <p:cNvSpPr>
            <a:spLocks noGrp="1"/>
          </p:cNvSpPr>
          <p:nvPr>
            <p:ph idx="1"/>
          </p:nvPr>
        </p:nvSpPr>
        <p:spPr/>
        <p:txBody>
          <a:bodyPr/>
          <a:lstStyle/>
          <a:p>
            <a:r>
              <a:rPr lang="en-US" dirty="0"/>
              <a:t>Exclusions can no longer be added for improper preference types</a:t>
            </a:r>
          </a:p>
          <a:p>
            <a:pPr lvl="1"/>
            <a:r>
              <a:rPr lang="en-US" dirty="0"/>
              <a:t>Ex: Patron Language </a:t>
            </a:r>
          </a:p>
          <a:p>
            <a:pPr lvl="1"/>
            <a:r>
              <a:rPr lang="en-US" dirty="0"/>
              <a:t>Existing invalid Exclusions were removed</a:t>
            </a:r>
          </a:p>
        </p:txBody>
      </p:sp>
    </p:spTree>
    <p:extLst>
      <p:ext uri="{BB962C8B-B14F-4D97-AF65-F5344CB8AC3E}">
        <p14:creationId xmlns:p14="http://schemas.microsoft.com/office/powerpoint/2010/main" val="42074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FD252DF-5E85-4028-9B07-4FE5C3A4A641}"/>
              </a:ext>
            </a:extLst>
          </p:cNvPr>
          <p:cNvSpPr>
            <a:spLocks noGrp="1"/>
          </p:cNvSpPr>
          <p:nvPr>
            <p:ph idx="10"/>
          </p:nvPr>
        </p:nvSpPr>
        <p:spPr/>
        <p:txBody>
          <a:bodyPr/>
          <a:lstStyle/>
          <a:p>
            <a:r>
              <a:rPr lang="en-US" dirty="0"/>
              <a:t>Optional prompt to automatically make a new address the default for shipping</a:t>
            </a:r>
          </a:p>
          <a:p>
            <a:pPr lvl="1"/>
            <a:r>
              <a:rPr lang="en-US" dirty="0"/>
              <a:t>Can enable for select Contact </a:t>
            </a:r>
            <a:r>
              <a:rPr lang="en-US" dirty="0" err="1"/>
              <a:t>SubTypes</a:t>
            </a:r>
            <a:r>
              <a:rPr lang="en-US" dirty="0"/>
              <a:t> (e.g. Primary, Temporary).</a:t>
            </a:r>
          </a:p>
          <a:p>
            <a:pPr lvl="1"/>
            <a:r>
              <a:rPr lang="en-US" dirty="0"/>
              <a:t>First address added to a record still becomes the default Ship address; no prompt needed.</a:t>
            </a:r>
          </a:p>
          <a:p>
            <a:pPr lvl="1"/>
            <a:r>
              <a:rPr lang="en-US" dirty="0"/>
              <a:t>Pops up after the Address Verification screen.</a:t>
            </a:r>
          </a:p>
        </p:txBody>
      </p:sp>
      <p:pic>
        <p:nvPicPr>
          <p:cNvPr id="3" name="Picture 2">
            <a:extLst>
              <a:ext uri="{FF2B5EF4-FFF2-40B4-BE49-F238E27FC236}">
                <a16:creationId xmlns:a16="http://schemas.microsoft.com/office/drawing/2014/main" id="{FD753A3C-E5DF-4124-A7FD-167C50CCADBE}"/>
              </a:ext>
            </a:extLst>
          </p:cNvPr>
          <p:cNvPicPr>
            <a:picLocks noChangeAspect="1"/>
          </p:cNvPicPr>
          <p:nvPr/>
        </p:nvPicPr>
        <p:blipFill>
          <a:blip r:embed="rId3"/>
          <a:stretch>
            <a:fillRect/>
          </a:stretch>
        </p:blipFill>
        <p:spPr>
          <a:xfrm>
            <a:off x="7363201" y="1271550"/>
            <a:ext cx="4536930" cy="2371302"/>
          </a:xfrm>
          <a:prstGeom prst="rect">
            <a:avLst/>
          </a:prstGeom>
        </p:spPr>
      </p:pic>
    </p:spTree>
    <p:extLst>
      <p:ext uri="{BB962C8B-B14F-4D97-AF65-F5344CB8AC3E}">
        <p14:creationId xmlns:p14="http://schemas.microsoft.com/office/powerpoint/2010/main" val="80832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B89952D-B6AF-40B8-BFD0-B96045CDFE5E}"/>
              </a:ext>
            </a:extLst>
          </p:cNvPr>
          <p:cNvSpPr>
            <a:spLocks noGrp="1"/>
          </p:cNvSpPr>
          <p:nvPr>
            <p:ph idx="1"/>
          </p:nvPr>
        </p:nvSpPr>
        <p:spPr>
          <a:xfrm>
            <a:off x="1404258" y="773084"/>
            <a:ext cx="9341848" cy="5203510"/>
          </a:xfrm>
        </p:spPr>
        <p:txBody>
          <a:bodyPr/>
          <a:lstStyle/>
          <a:p>
            <a:pPr marL="0" indent="0">
              <a:buNone/>
            </a:pPr>
            <a:r>
              <a:rPr lang="en-US" dirty="0"/>
              <a:t>Reading History Opt-Out</a:t>
            </a:r>
          </a:p>
          <a:p>
            <a:r>
              <a:rPr lang="en-US" sz="2800" dirty="0"/>
              <a:t>Permanently anonymizes the patron’s </a:t>
            </a:r>
            <a:r>
              <a:rPr lang="en-US" sz="2800" dirty="0" err="1"/>
              <a:t>HasHads</a:t>
            </a:r>
            <a:r>
              <a:rPr lang="en-US" sz="2800" dirty="0"/>
              <a:t>, moving them to a “straw patron” record: DELPAT</a:t>
            </a:r>
          </a:p>
          <a:p>
            <a:pPr lvl="1"/>
            <a:r>
              <a:rPr lang="en-US" sz="2400" dirty="0"/>
              <a:t>Anonymous record with same Library ID and Patron Type will be used for all Opt-Outs; created automatically if needed.</a:t>
            </a:r>
          </a:p>
          <a:p>
            <a:pPr lvl="1"/>
            <a:r>
              <a:rPr lang="en-US" sz="2400" dirty="0"/>
              <a:t>You keep the stats, the patron gets their privacy.</a:t>
            </a:r>
          </a:p>
          <a:p>
            <a:pPr lvl="1"/>
            <a:r>
              <a:rPr lang="en-US" sz="2400" dirty="0"/>
              <a:t>Remember that it will “break” </a:t>
            </a:r>
            <a:r>
              <a:rPr lang="en-US" sz="2400" dirty="0" err="1"/>
              <a:t>Autoselect</a:t>
            </a:r>
            <a:r>
              <a:rPr lang="en-US" sz="2400" dirty="0"/>
              <a:t> for that patron.</a:t>
            </a:r>
          </a:p>
          <a:p>
            <a:r>
              <a:rPr lang="en-US" sz="2800" dirty="0"/>
              <a:t>Initial roll-out: basic functionality for items only</a:t>
            </a:r>
          </a:p>
          <a:p>
            <a:r>
              <a:rPr lang="en-US" sz="2800" dirty="0"/>
              <a:t>Upcoming release:</a:t>
            </a:r>
          </a:p>
          <a:p>
            <a:pPr lvl="1"/>
            <a:r>
              <a:rPr lang="en-US" sz="2400" dirty="0"/>
              <a:t>Several UI improvements.</a:t>
            </a:r>
          </a:p>
          <a:p>
            <a:pPr lvl="1"/>
            <a:r>
              <a:rPr lang="en-US" sz="2400" dirty="0"/>
              <a:t>Duplication Orders also moved / anonymized.</a:t>
            </a:r>
          </a:p>
        </p:txBody>
      </p:sp>
    </p:spTree>
    <p:extLst>
      <p:ext uri="{BB962C8B-B14F-4D97-AF65-F5344CB8AC3E}">
        <p14:creationId xmlns:p14="http://schemas.microsoft.com/office/powerpoint/2010/main" val="416909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7FB7-4A34-41CE-B464-7F2B06AFAD04}"/>
              </a:ext>
            </a:extLst>
          </p:cNvPr>
          <p:cNvSpPr>
            <a:spLocks noGrp="1"/>
          </p:cNvSpPr>
          <p:nvPr>
            <p:ph type="title"/>
          </p:nvPr>
        </p:nvSpPr>
        <p:spPr/>
        <p:txBody>
          <a:bodyPr/>
          <a:lstStyle/>
          <a:p>
            <a:r>
              <a:rPr lang="en-US" dirty="0"/>
              <a:t>Patron</a:t>
            </a:r>
          </a:p>
        </p:txBody>
      </p:sp>
      <p:sp>
        <p:nvSpPr>
          <p:cNvPr id="3" name="Content Placeholder 2">
            <a:extLst>
              <a:ext uri="{FF2B5EF4-FFF2-40B4-BE49-F238E27FC236}">
                <a16:creationId xmlns:a16="http://schemas.microsoft.com/office/drawing/2014/main" id="{80BF4A3A-7885-4B0C-AC0B-8EDC5E6E4B69}"/>
              </a:ext>
            </a:extLst>
          </p:cNvPr>
          <p:cNvSpPr>
            <a:spLocks noGrp="1"/>
          </p:cNvSpPr>
          <p:nvPr>
            <p:ph idx="10"/>
          </p:nvPr>
        </p:nvSpPr>
        <p:spPr>
          <a:xfrm>
            <a:off x="5958348" y="2188368"/>
            <a:ext cx="5910841" cy="4304507"/>
          </a:xfrm>
        </p:spPr>
        <p:txBody>
          <a:bodyPr/>
          <a:lstStyle/>
          <a:p>
            <a:r>
              <a:rPr lang="en-US" dirty="0"/>
              <a:t>Patron Language codes no longer imported from PIMMS automatically</a:t>
            </a:r>
          </a:p>
          <a:p>
            <a:pPr lvl="1"/>
            <a:r>
              <a:rPr lang="en-US" dirty="0"/>
              <a:t>Additional languages can be added to your list as needed</a:t>
            </a:r>
          </a:p>
          <a:p>
            <a:pPr lvl="1"/>
            <a:r>
              <a:rPr lang="en-US" dirty="0"/>
              <a:t>Don’t miss the recent Key Notes Blog post on </a:t>
            </a:r>
            <a:r>
              <a:rPr lang="en-US" dirty="0">
                <a:hlinkClick r:id="rId3"/>
              </a:rPr>
              <a:t>improving foreign language service</a:t>
            </a:r>
            <a:r>
              <a:rPr lang="en-US" dirty="0"/>
              <a:t>!</a:t>
            </a:r>
          </a:p>
        </p:txBody>
      </p:sp>
      <p:pic>
        <p:nvPicPr>
          <p:cNvPr id="6" name="Picture 5">
            <a:extLst>
              <a:ext uri="{FF2B5EF4-FFF2-40B4-BE49-F238E27FC236}">
                <a16:creationId xmlns:a16="http://schemas.microsoft.com/office/drawing/2014/main" id="{325D6E75-1EC2-472B-AEA3-34CE0B3D55B0}"/>
              </a:ext>
            </a:extLst>
          </p:cNvPr>
          <p:cNvPicPr>
            <a:picLocks noChangeAspect="1"/>
          </p:cNvPicPr>
          <p:nvPr/>
        </p:nvPicPr>
        <p:blipFill rotWithShape="1">
          <a:blip r:embed="rId4"/>
          <a:srcRect b="4226"/>
          <a:stretch/>
        </p:blipFill>
        <p:spPr>
          <a:xfrm>
            <a:off x="322811" y="1731508"/>
            <a:ext cx="5352381" cy="4761367"/>
          </a:xfrm>
          <a:prstGeom prst="rect">
            <a:avLst/>
          </a:prstGeom>
        </p:spPr>
      </p:pic>
    </p:spTree>
    <p:extLst>
      <p:ext uri="{BB962C8B-B14F-4D97-AF65-F5344CB8AC3E}">
        <p14:creationId xmlns:p14="http://schemas.microsoft.com/office/powerpoint/2010/main" val="3130466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6F12-BAED-41A8-B589-437F87B0235D}"/>
              </a:ext>
            </a:extLst>
          </p:cNvPr>
          <p:cNvSpPr>
            <a:spLocks noGrp="1"/>
          </p:cNvSpPr>
          <p:nvPr>
            <p:ph type="title"/>
          </p:nvPr>
        </p:nvSpPr>
        <p:spPr/>
        <p:txBody>
          <a:bodyPr/>
          <a:lstStyle/>
          <a:p>
            <a:r>
              <a:rPr lang="en-US" dirty="0"/>
              <a:t>Nightly Configuration</a:t>
            </a:r>
          </a:p>
        </p:txBody>
      </p:sp>
      <p:sp>
        <p:nvSpPr>
          <p:cNvPr id="3" name="Content Placeholder 2">
            <a:extLst>
              <a:ext uri="{FF2B5EF4-FFF2-40B4-BE49-F238E27FC236}">
                <a16:creationId xmlns:a16="http://schemas.microsoft.com/office/drawing/2014/main" id="{9F477418-2F31-4173-B804-02683E910B9A}"/>
              </a:ext>
            </a:extLst>
          </p:cNvPr>
          <p:cNvSpPr>
            <a:spLocks noGrp="1"/>
          </p:cNvSpPr>
          <p:nvPr>
            <p:ph idx="1"/>
          </p:nvPr>
        </p:nvSpPr>
        <p:spPr/>
        <p:txBody>
          <a:bodyPr/>
          <a:lstStyle/>
          <a:p>
            <a:pPr marL="0" indent="0">
              <a:buNone/>
            </a:pPr>
            <a:r>
              <a:rPr lang="en-US" dirty="0"/>
              <a:t>New Configuration Options!</a:t>
            </a:r>
          </a:p>
          <a:p>
            <a:r>
              <a:rPr lang="en-US" dirty="0"/>
              <a:t>Customize which Nightly Programs are used for each </a:t>
            </a:r>
            <a:r>
              <a:rPr lang="en-US" dirty="0" err="1"/>
              <a:t>ServeType</a:t>
            </a:r>
            <a:r>
              <a:rPr lang="en-US" dirty="0"/>
              <a:t>. Possible examples:</a:t>
            </a:r>
          </a:p>
          <a:p>
            <a:pPr lvl="1"/>
            <a:r>
              <a:rPr lang="en-US" dirty="0"/>
              <a:t>OnDemand (Dup) – Reserve, Series</a:t>
            </a:r>
          </a:p>
          <a:p>
            <a:pPr lvl="1"/>
            <a:r>
              <a:rPr lang="en-US" dirty="0"/>
              <a:t>Magazine Only – Reserve</a:t>
            </a:r>
          </a:p>
          <a:p>
            <a:pPr lvl="1"/>
            <a:r>
              <a:rPr lang="en-US" dirty="0"/>
              <a:t>Nightly List Only – Reserve, Series, Request, Author</a:t>
            </a:r>
          </a:p>
          <a:p>
            <a:pPr marL="0" lvl="1" indent="0" algn="ctr">
              <a:buNone/>
            </a:pPr>
            <a:r>
              <a:rPr lang="en-US" sz="2800" dirty="0"/>
              <a:t>(*Reserve and Series programs affect Duplication only)</a:t>
            </a:r>
          </a:p>
        </p:txBody>
      </p:sp>
    </p:spTree>
    <p:extLst>
      <p:ext uri="{BB962C8B-B14F-4D97-AF65-F5344CB8AC3E}">
        <p14:creationId xmlns:p14="http://schemas.microsoft.com/office/powerpoint/2010/main" val="1913199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C472-8F48-474E-ACB5-33D63AB46D2C}"/>
              </a:ext>
            </a:extLst>
          </p:cNvPr>
          <p:cNvSpPr>
            <a:spLocks noGrp="1"/>
          </p:cNvSpPr>
          <p:nvPr>
            <p:ph type="title"/>
          </p:nvPr>
        </p:nvSpPr>
        <p:spPr/>
        <p:txBody>
          <a:bodyPr/>
          <a:lstStyle/>
          <a:p>
            <a:r>
              <a:rPr lang="en-US" dirty="0"/>
              <a:t>Nightly Configuration</a:t>
            </a:r>
          </a:p>
        </p:txBody>
      </p:sp>
      <p:sp>
        <p:nvSpPr>
          <p:cNvPr id="3" name="Content Placeholder 2">
            <a:extLst>
              <a:ext uri="{FF2B5EF4-FFF2-40B4-BE49-F238E27FC236}">
                <a16:creationId xmlns:a16="http://schemas.microsoft.com/office/drawing/2014/main" id="{9C6E217F-6AF2-4135-8151-15612D6174D3}"/>
              </a:ext>
            </a:extLst>
          </p:cNvPr>
          <p:cNvSpPr>
            <a:spLocks noGrp="1"/>
          </p:cNvSpPr>
          <p:nvPr>
            <p:ph idx="10"/>
          </p:nvPr>
        </p:nvSpPr>
        <p:spPr/>
        <p:txBody>
          <a:bodyPr/>
          <a:lstStyle/>
          <a:p>
            <a:r>
              <a:rPr lang="en-US" dirty="0"/>
              <a:t>Customize Program settings and options for a specific </a:t>
            </a:r>
            <a:r>
              <a:rPr lang="en-US" dirty="0" err="1"/>
              <a:t>PatronType</a:t>
            </a:r>
            <a:endParaRPr lang="en-US" dirty="0"/>
          </a:p>
          <a:p>
            <a:pPr marL="457200" lvl="1" indent="0">
              <a:buNone/>
            </a:pPr>
            <a:r>
              <a:rPr lang="en-US" dirty="0"/>
              <a:t>Possible examples:</a:t>
            </a:r>
          </a:p>
          <a:p>
            <a:pPr lvl="1"/>
            <a:r>
              <a:rPr lang="en-US" dirty="0"/>
              <a:t>IN / Nursing Homes – more Author selections, no HH check, more Subject Exclusion checks</a:t>
            </a:r>
          </a:p>
          <a:p>
            <a:pPr lvl="1"/>
            <a:r>
              <a:rPr lang="en-US" dirty="0"/>
              <a:t>PI / Incarcerated Patron – no Subject selections, Subject Exclusion checks on everything</a:t>
            </a:r>
          </a:p>
        </p:txBody>
      </p:sp>
      <p:sp>
        <p:nvSpPr>
          <p:cNvPr id="4" name="Content Placeholder 3">
            <a:extLst>
              <a:ext uri="{FF2B5EF4-FFF2-40B4-BE49-F238E27FC236}">
                <a16:creationId xmlns:a16="http://schemas.microsoft.com/office/drawing/2014/main" id="{32B743AA-AD18-4EF9-B720-9735249EFC14}"/>
              </a:ext>
            </a:extLst>
          </p:cNvPr>
          <p:cNvSpPr>
            <a:spLocks noGrp="1"/>
          </p:cNvSpPr>
          <p:nvPr>
            <p:ph idx="11"/>
          </p:nvPr>
        </p:nvSpPr>
        <p:spPr/>
        <p:txBody>
          <a:bodyPr/>
          <a:lstStyle/>
          <a:p>
            <a:pPr marL="0" indent="0">
              <a:buNone/>
            </a:pPr>
            <a:r>
              <a:rPr lang="en-US" sz="3200" dirty="0"/>
              <a:t>More specific overrides less specific</a:t>
            </a:r>
          </a:p>
          <a:p>
            <a:pPr marL="514350" indent="-514350">
              <a:buFont typeface="+mj-lt"/>
              <a:buAutoNum type="arabicPeriod"/>
            </a:pPr>
            <a:r>
              <a:rPr lang="en-US" sz="3200" dirty="0"/>
              <a:t>Individual</a:t>
            </a:r>
          </a:p>
          <a:p>
            <a:pPr marL="514350" indent="-514350">
              <a:buFont typeface="+mj-lt"/>
              <a:buAutoNum type="arabicPeriod"/>
            </a:pPr>
            <a:r>
              <a:rPr lang="en-US" sz="3200" dirty="0" err="1"/>
              <a:t>PatronType</a:t>
            </a:r>
            <a:endParaRPr lang="en-US" sz="3200" dirty="0"/>
          </a:p>
          <a:p>
            <a:pPr marL="514350" indent="-514350">
              <a:buFont typeface="+mj-lt"/>
              <a:buAutoNum type="arabicPeriod"/>
            </a:pPr>
            <a:r>
              <a:rPr lang="en-US" sz="3200" dirty="0"/>
              <a:t>Library</a:t>
            </a:r>
          </a:p>
        </p:txBody>
      </p:sp>
    </p:spTree>
    <p:extLst>
      <p:ext uri="{BB962C8B-B14F-4D97-AF65-F5344CB8AC3E}">
        <p14:creationId xmlns:p14="http://schemas.microsoft.com/office/powerpoint/2010/main" val="1872967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505A-BC67-4A5E-929C-76BB9B756C9F}"/>
              </a:ext>
            </a:extLst>
          </p:cNvPr>
          <p:cNvSpPr>
            <a:spLocks noGrp="1"/>
          </p:cNvSpPr>
          <p:nvPr>
            <p:ph type="title"/>
          </p:nvPr>
        </p:nvSpPr>
        <p:spPr/>
        <p:txBody>
          <a:bodyPr/>
          <a:lstStyle/>
          <a:p>
            <a:r>
              <a:rPr lang="en-US" dirty="0"/>
              <a:t>Duplication</a:t>
            </a:r>
          </a:p>
        </p:txBody>
      </p:sp>
      <p:sp>
        <p:nvSpPr>
          <p:cNvPr id="3" name="Content Placeholder 2">
            <a:extLst>
              <a:ext uri="{FF2B5EF4-FFF2-40B4-BE49-F238E27FC236}">
                <a16:creationId xmlns:a16="http://schemas.microsoft.com/office/drawing/2014/main" id="{F5287F0E-4EEF-42A9-B3B0-4E4C658E4272}"/>
              </a:ext>
            </a:extLst>
          </p:cNvPr>
          <p:cNvSpPr>
            <a:spLocks noGrp="1"/>
          </p:cNvSpPr>
          <p:nvPr>
            <p:ph idx="1"/>
          </p:nvPr>
        </p:nvSpPr>
        <p:spPr/>
        <p:txBody>
          <a:bodyPr/>
          <a:lstStyle/>
          <a:p>
            <a:r>
              <a:rPr lang="en-US" dirty="0"/>
              <a:t>Select Reserve types can be “pushed” </a:t>
            </a:r>
          </a:p>
          <a:p>
            <a:pPr lvl="1"/>
            <a:r>
              <a:rPr lang="en-US" dirty="0"/>
              <a:t>Serials, </a:t>
            </a:r>
            <a:r>
              <a:rPr lang="en-US" dirty="0" err="1"/>
              <a:t>WebOPAC</a:t>
            </a:r>
            <a:r>
              <a:rPr lang="en-US" dirty="0"/>
              <a:t> Rushes, </a:t>
            </a:r>
            <a:r>
              <a:rPr lang="en-US" dirty="0" err="1"/>
              <a:t>BookClubs</a:t>
            </a:r>
            <a:endParaRPr lang="en-US" dirty="0"/>
          </a:p>
          <a:p>
            <a:pPr lvl="1"/>
            <a:r>
              <a:rPr lang="en-US" dirty="0"/>
              <a:t>If title is Duplication-Ready, it will now be pushed immediately, instead of waiting for Nightly.</a:t>
            </a:r>
          </a:p>
          <a:p>
            <a:r>
              <a:rPr lang="en-US" dirty="0"/>
              <a:t>Improvements for Duplication in additional media</a:t>
            </a:r>
          </a:p>
          <a:p>
            <a:pPr lvl="1"/>
            <a:r>
              <a:rPr lang="en-US" dirty="0" err="1"/>
              <a:t>NSCutoff</a:t>
            </a:r>
            <a:r>
              <a:rPr lang="en-US" dirty="0"/>
              <a:t> calculation no longer considers the Cartridge, only the Order.</a:t>
            </a:r>
          </a:p>
        </p:txBody>
      </p:sp>
    </p:spTree>
    <p:extLst>
      <p:ext uri="{BB962C8B-B14F-4D97-AF65-F5344CB8AC3E}">
        <p14:creationId xmlns:p14="http://schemas.microsoft.com/office/powerpoint/2010/main" val="1045220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DA5815-EAC7-4D0A-AFAE-892206798568}"/>
              </a:ext>
            </a:extLst>
          </p:cNvPr>
          <p:cNvSpPr>
            <a:spLocks noGrp="1"/>
          </p:cNvSpPr>
          <p:nvPr>
            <p:ph idx="1"/>
          </p:nvPr>
        </p:nvSpPr>
        <p:spPr/>
        <p:txBody>
          <a:bodyPr/>
          <a:lstStyle/>
          <a:p>
            <a:pPr marL="0" indent="0">
              <a:buNone/>
            </a:pPr>
            <a:r>
              <a:rPr lang="en-US" dirty="0"/>
              <a:t>Circulation Alerts (for both Scribe and Gutenberg!)</a:t>
            </a:r>
          </a:p>
          <a:p>
            <a:r>
              <a:rPr lang="en-US" sz="3200" dirty="0"/>
              <a:t>Functions Menu – Duplication Orders – Set Circulation Alert</a:t>
            </a:r>
          </a:p>
          <a:p>
            <a:endParaRPr lang="en-US" sz="3200" dirty="0"/>
          </a:p>
          <a:p>
            <a:endParaRPr lang="en-US" sz="3200" dirty="0"/>
          </a:p>
          <a:p>
            <a:endParaRPr lang="en-US" sz="3200" dirty="0"/>
          </a:p>
          <a:p>
            <a:endParaRPr lang="en-US" sz="3200" dirty="0"/>
          </a:p>
          <a:p>
            <a:endParaRPr lang="en-US" sz="3200" dirty="0"/>
          </a:p>
          <a:p>
            <a:r>
              <a:rPr lang="en-US" sz="3200" dirty="0"/>
              <a:t>On Check-In, Alert will display on the Scribe or Gutenberg</a:t>
            </a:r>
          </a:p>
        </p:txBody>
      </p:sp>
      <p:pic>
        <p:nvPicPr>
          <p:cNvPr id="4" name="Picture 3" descr="Set Circulation Alert window. One text entry field, with example alert &quot;dropped cartridge in the pool&quot; filled in. Buttons are Set Alert or Cancel.">
            <a:extLst>
              <a:ext uri="{FF2B5EF4-FFF2-40B4-BE49-F238E27FC236}">
                <a16:creationId xmlns:a16="http://schemas.microsoft.com/office/drawing/2014/main" id="{6620FF56-5923-4CF7-90F8-9C24540628DE}"/>
              </a:ext>
            </a:extLst>
          </p:cNvPr>
          <p:cNvPicPr>
            <a:picLocks noChangeAspect="1"/>
          </p:cNvPicPr>
          <p:nvPr/>
        </p:nvPicPr>
        <p:blipFill>
          <a:blip r:embed="rId3"/>
          <a:stretch>
            <a:fillRect/>
          </a:stretch>
        </p:blipFill>
        <p:spPr>
          <a:xfrm>
            <a:off x="3598460" y="2056138"/>
            <a:ext cx="4995080" cy="2637401"/>
          </a:xfrm>
          <a:prstGeom prst="rect">
            <a:avLst/>
          </a:prstGeom>
        </p:spPr>
      </p:pic>
    </p:spTree>
    <p:extLst>
      <p:ext uri="{BB962C8B-B14F-4D97-AF65-F5344CB8AC3E}">
        <p14:creationId xmlns:p14="http://schemas.microsoft.com/office/powerpoint/2010/main" val="210007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805C-2961-4CDF-9AFC-761A8F87197F}"/>
              </a:ext>
            </a:extLst>
          </p:cNvPr>
          <p:cNvSpPr>
            <a:spLocks noGrp="1"/>
          </p:cNvSpPr>
          <p:nvPr>
            <p:ph type="title"/>
          </p:nvPr>
        </p:nvSpPr>
        <p:spPr/>
        <p:txBody>
          <a:bodyPr/>
          <a:lstStyle/>
          <a:p>
            <a:r>
              <a:rPr lang="en-US" dirty="0"/>
              <a:t>Katy Patrick</a:t>
            </a:r>
          </a:p>
        </p:txBody>
      </p:sp>
      <p:sp>
        <p:nvSpPr>
          <p:cNvPr id="3" name="Subtitle 2">
            <a:extLst>
              <a:ext uri="{FF2B5EF4-FFF2-40B4-BE49-F238E27FC236}">
                <a16:creationId xmlns:a16="http://schemas.microsoft.com/office/drawing/2014/main" id="{310AEA32-A670-4757-868A-CCB900536EED}"/>
              </a:ext>
            </a:extLst>
          </p:cNvPr>
          <p:cNvSpPr>
            <a:spLocks noGrp="1"/>
          </p:cNvSpPr>
          <p:nvPr>
            <p:ph type="subTitle" idx="1"/>
          </p:nvPr>
        </p:nvSpPr>
        <p:spPr/>
        <p:txBody>
          <a:bodyPr/>
          <a:lstStyle/>
          <a:p>
            <a:r>
              <a:rPr lang="en-US" dirty="0"/>
              <a:t>Technical Writer, Keystone Systems</a:t>
            </a:r>
          </a:p>
        </p:txBody>
      </p:sp>
      <p:pic>
        <p:nvPicPr>
          <p:cNvPr id="6" name="Picture Placeholder 5" descr="Katy's photo">
            <a:extLst>
              <a:ext uri="{FF2B5EF4-FFF2-40B4-BE49-F238E27FC236}">
                <a16:creationId xmlns:a16="http://schemas.microsoft.com/office/drawing/2014/main" id="{50CCAAB3-7F84-45F8-A805-9017A61EA26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822" b="9822"/>
          <a:stretch>
            <a:fillRect/>
          </a:stretch>
        </p:blipFill>
        <p:spPr/>
      </p:pic>
    </p:spTree>
    <p:extLst>
      <p:ext uri="{BB962C8B-B14F-4D97-AF65-F5344CB8AC3E}">
        <p14:creationId xmlns:p14="http://schemas.microsoft.com/office/powerpoint/2010/main" val="2549745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67D2-5E3B-4A88-BBEA-BE41669240BC}"/>
              </a:ext>
            </a:extLst>
          </p:cNvPr>
          <p:cNvSpPr>
            <a:spLocks noGrp="1"/>
          </p:cNvSpPr>
          <p:nvPr>
            <p:ph type="title"/>
          </p:nvPr>
        </p:nvSpPr>
        <p:spPr/>
        <p:txBody>
          <a:bodyPr>
            <a:normAutofit/>
          </a:bodyPr>
          <a:lstStyle/>
          <a:p>
            <a:r>
              <a:rPr lang="en-US" dirty="0"/>
              <a:t>Duplication – </a:t>
            </a:r>
            <a:r>
              <a:rPr lang="en-US" sz="5300" dirty="0"/>
              <a:t>Quality of Life “stuff”</a:t>
            </a:r>
            <a:endParaRPr lang="en-US" dirty="0"/>
          </a:p>
        </p:txBody>
      </p:sp>
      <p:sp>
        <p:nvSpPr>
          <p:cNvPr id="3" name="Content Placeholder 2">
            <a:extLst>
              <a:ext uri="{FF2B5EF4-FFF2-40B4-BE49-F238E27FC236}">
                <a16:creationId xmlns:a16="http://schemas.microsoft.com/office/drawing/2014/main" id="{D2846832-13ED-449C-B1BE-2A4A2C2163EB}"/>
              </a:ext>
            </a:extLst>
          </p:cNvPr>
          <p:cNvSpPr>
            <a:spLocks noGrp="1"/>
          </p:cNvSpPr>
          <p:nvPr>
            <p:ph idx="1"/>
          </p:nvPr>
        </p:nvSpPr>
        <p:spPr/>
        <p:txBody>
          <a:bodyPr/>
          <a:lstStyle/>
          <a:p>
            <a:r>
              <a:rPr lang="en-US" dirty="0"/>
              <a:t>Order Number added to the Patron Find for easy troubleshooting</a:t>
            </a:r>
          </a:p>
          <a:p>
            <a:r>
              <a:rPr lang="en-US" dirty="0"/>
              <a:t>Quick Request now returns correct error if KLAS ID is not found or is invalid</a:t>
            </a:r>
          </a:p>
        </p:txBody>
      </p:sp>
    </p:spTree>
    <p:extLst>
      <p:ext uri="{BB962C8B-B14F-4D97-AF65-F5344CB8AC3E}">
        <p14:creationId xmlns:p14="http://schemas.microsoft.com/office/powerpoint/2010/main" val="2500379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67D2-5E3B-4A88-BBEA-BE41669240BC}"/>
              </a:ext>
            </a:extLst>
          </p:cNvPr>
          <p:cNvSpPr>
            <a:spLocks noGrp="1"/>
          </p:cNvSpPr>
          <p:nvPr>
            <p:ph type="title"/>
          </p:nvPr>
        </p:nvSpPr>
        <p:spPr/>
        <p:txBody>
          <a:bodyPr>
            <a:normAutofit/>
          </a:bodyPr>
          <a:lstStyle/>
          <a:p>
            <a:r>
              <a:rPr lang="en-US" dirty="0"/>
              <a:t>Duplication – </a:t>
            </a:r>
            <a:r>
              <a:rPr lang="en-US" sz="5300" dirty="0"/>
              <a:t>Quality of Life “stuff”</a:t>
            </a:r>
            <a:endParaRPr lang="en-US" dirty="0"/>
          </a:p>
        </p:txBody>
      </p:sp>
      <p:sp>
        <p:nvSpPr>
          <p:cNvPr id="3" name="Content Placeholder 2">
            <a:extLst>
              <a:ext uri="{FF2B5EF4-FFF2-40B4-BE49-F238E27FC236}">
                <a16:creationId xmlns:a16="http://schemas.microsoft.com/office/drawing/2014/main" id="{D2846832-13ED-449C-B1BE-2A4A2C2163EB}"/>
              </a:ext>
            </a:extLst>
          </p:cNvPr>
          <p:cNvSpPr>
            <a:spLocks noGrp="1"/>
          </p:cNvSpPr>
          <p:nvPr>
            <p:ph idx="1"/>
          </p:nvPr>
        </p:nvSpPr>
        <p:spPr/>
        <p:txBody>
          <a:bodyPr/>
          <a:lstStyle/>
          <a:p>
            <a:r>
              <a:rPr lang="en-US" dirty="0"/>
              <a:t>Upcoming: </a:t>
            </a:r>
          </a:p>
          <a:p>
            <a:pPr lvl="1"/>
            <a:r>
              <a:rPr lang="en-US" dirty="0"/>
              <a:t>Fix for the Assignment confirmation pop-up for patrons with multiple Duplication media.</a:t>
            </a:r>
          </a:p>
          <a:p>
            <a:pPr lvl="1"/>
            <a:r>
              <a:rPr lang="en-US" dirty="0"/>
              <a:t>Error messaging for Quick Requested titles that can’t be added from List.</a:t>
            </a:r>
          </a:p>
        </p:txBody>
      </p:sp>
    </p:spTree>
    <p:extLst>
      <p:ext uri="{BB962C8B-B14F-4D97-AF65-F5344CB8AC3E}">
        <p14:creationId xmlns:p14="http://schemas.microsoft.com/office/powerpoint/2010/main" val="2430670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5F8B2-6838-448B-A07C-2927CA2DF505}"/>
              </a:ext>
            </a:extLst>
          </p:cNvPr>
          <p:cNvSpPr>
            <a:spLocks noGrp="1"/>
          </p:cNvSpPr>
          <p:nvPr>
            <p:ph type="title"/>
          </p:nvPr>
        </p:nvSpPr>
        <p:spPr/>
        <p:txBody>
          <a:bodyPr/>
          <a:lstStyle/>
          <a:p>
            <a:r>
              <a:rPr lang="en-US" dirty="0"/>
              <a:t>Duplication - Scribe</a:t>
            </a:r>
          </a:p>
        </p:txBody>
      </p:sp>
      <p:sp>
        <p:nvSpPr>
          <p:cNvPr id="5" name="Content Placeholder 4">
            <a:extLst>
              <a:ext uri="{FF2B5EF4-FFF2-40B4-BE49-F238E27FC236}">
                <a16:creationId xmlns:a16="http://schemas.microsoft.com/office/drawing/2014/main" id="{4C85FE2D-FC12-4DE6-83D8-E8F47B3E42B6}"/>
              </a:ext>
            </a:extLst>
          </p:cNvPr>
          <p:cNvSpPr>
            <a:spLocks noGrp="1"/>
          </p:cNvSpPr>
          <p:nvPr>
            <p:ph idx="1"/>
          </p:nvPr>
        </p:nvSpPr>
        <p:spPr/>
        <p:txBody>
          <a:bodyPr/>
          <a:lstStyle/>
          <a:p>
            <a:r>
              <a:rPr lang="en-US" dirty="0"/>
              <a:t>Walk-in mode update: “Single PCC” mode reworked to be consistent with other Scribe modes</a:t>
            </a:r>
          </a:p>
          <a:p>
            <a:r>
              <a:rPr lang="en-US" dirty="0"/>
              <a:t>Operating System incompatibility with the Write Protect system has been resolved</a:t>
            </a:r>
          </a:p>
          <a:p>
            <a:pPr lvl="1"/>
            <a:r>
              <a:rPr lang="en-US" dirty="0"/>
              <a:t>New Scribe Minis are being built and deployed again.</a:t>
            </a:r>
          </a:p>
        </p:txBody>
      </p:sp>
    </p:spTree>
    <p:extLst>
      <p:ext uri="{BB962C8B-B14F-4D97-AF65-F5344CB8AC3E}">
        <p14:creationId xmlns:p14="http://schemas.microsoft.com/office/powerpoint/2010/main" val="412923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5F8B2-6838-448B-A07C-2927CA2DF505}"/>
              </a:ext>
            </a:extLst>
          </p:cNvPr>
          <p:cNvSpPr>
            <a:spLocks noGrp="1"/>
          </p:cNvSpPr>
          <p:nvPr>
            <p:ph type="title"/>
          </p:nvPr>
        </p:nvSpPr>
        <p:spPr/>
        <p:txBody>
          <a:bodyPr/>
          <a:lstStyle/>
          <a:p>
            <a:r>
              <a:rPr lang="en-US" dirty="0"/>
              <a:t>Duplication - Gutenberg</a:t>
            </a:r>
          </a:p>
        </p:txBody>
      </p:sp>
      <p:sp>
        <p:nvSpPr>
          <p:cNvPr id="5" name="Content Placeholder 4">
            <a:extLst>
              <a:ext uri="{FF2B5EF4-FFF2-40B4-BE49-F238E27FC236}">
                <a16:creationId xmlns:a16="http://schemas.microsoft.com/office/drawing/2014/main" id="{4C85FE2D-FC12-4DE6-83D8-E8F47B3E42B6}"/>
              </a:ext>
            </a:extLst>
          </p:cNvPr>
          <p:cNvSpPr>
            <a:spLocks noGrp="1"/>
          </p:cNvSpPr>
          <p:nvPr>
            <p:ph idx="1"/>
          </p:nvPr>
        </p:nvSpPr>
        <p:spPr/>
        <p:txBody>
          <a:bodyPr/>
          <a:lstStyle/>
          <a:p>
            <a:r>
              <a:rPr lang="en-US" dirty="0"/>
              <a:t>Patron names with Prefixes and Suffixes now print correctly on mail cards</a:t>
            </a:r>
          </a:p>
          <a:p>
            <a:r>
              <a:rPr lang="en-US" dirty="0" err="1"/>
              <a:t>eDoc</a:t>
            </a:r>
            <a:r>
              <a:rPr lang="en-US" dirty="0"/>
              <a:t> mapping will allow Valid entries to override Withdrawn entries</a:t>
            </a:r>
          </a:p>
          <a:p>
            <a:r>
              <a:rPr lang="en-US" dirty="0" err="1"/>
              <a:t>eDoc</a:t>
            </a:r>
            <a:r>
              <a:rPr lang="en-US" dirty="0"/>
              <a:t> mapping now creates additional logging</a:t>
            </a:r>
          </a:p>
        </p:txBody>
      </p:sp>
    </p:spTree>
    <p:extLst>
      <p:ext uri="{BB962C8B-B14F-4D97-AF65-F5344CB8AC3E}">
        <p14:creationId xmlns:p14="http://schemas.microsoft.com/office/powerpoint/2010/main" val="2871502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79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19A76F-F17F-4065-A363-546118EE5BA3}"/>
              </a:ext>
            </a:extLst>
          </p:cNvPr>
          <p:cNvSpPr>
            <a:spLocks noGrp="1"/>
          </p:cNvSpPr>
          <p:nvPr>
            <p:ph idx="1"/>
          </p:nvPr>
        </p:nvSpPr>
        <p:spPr>
          <a:xfrm>
            <a:off x="4621876" y="1379913"/>
            <a:ext cx="7331826" cy="5203766"/>
          </a:xfrm>
        </p:spPr>
        <p:txBody>
          <a:bodyPr/>
          <a:lstStyle/>
          <a:p>
            <a:r>
              <a:rPr lang="en-US" dirty="0"/>
              <a:t>KLAS Core</a:t>
            </a:r>
          </a:p>
          <a:p>
            <a:r>
              <a:rPr lang="en-US" dirty="0" err="1"/>
              <a:t>WebOrder</a:t>
            </a:r>
            <a:r>
              <a:rPr lang="en-US" dirty="0"/>
              <a:t> &amp; IRC</a:t>
            </a:r>
          </a:p>
          <a:p>
            <a:r>
              <a:rPr lang="en-US" dirty="0"/>
              <a:t>Catalog &amp; Equipment</a:t>
            </a:r>
          </a:p>
          <a:p>
            <a:r>
              <a:rPr lang="en-US" dirty="0"/>
              <a:t>Patron</a:t>
            </a:r>
          </a:p>
          <a:p>
            <a:r>
              <a:rPr lang="en-US" dirty="0"/>
              <a:t>Nightly Configuration</a:t>
            </a:r>
          </a:p>
          <a:p>
            <a:r>
              <a:rPr lang="en-US" dirty="0"/>
              <a:t>Duplication</a:t>
            </a:r>
          </a:p>
        </p:txBody>
      </p:sp>
      <p:sp>
        <p:nvSpPr>
          <p:cNvPr id="3" name="Title 2">
            <a:extLst>
              <a:ext uri="{FF2B5EF4-FFF2-40B4-BE49-F238E27FC236}">
                <a16:creationId xmlns:a16="http://schemas.microsoft.com/office/drawing/2014/main" id="{BF15E538-5476-49AC-86E4-9F5E2CA638F7}"/>
              </a:ext>
            </a:extLst>
          </p:cNvPr>
          <p:cNvSpPr>
            <a:spLocks noGrp="1"/>
          </p:cNvSpPr>
          <p:nvPr>
            <p:ph type="ctrTitle"/>
          </p:nvPr>
        </p:nvSpPr>
        <p:spPr>
          <a:xfrm>
            <a:off x="4621876" y="274321"/>
            <a:ext cx="7331826" cy="1105592"/>
          </a:xfrm>
        </p:spPr>
        <p:txBody>
          <a:bodyPr/>
          <a:lstStyle/>
          <a:p>
            <a:r>
              <a:rPr lang="en-US" dirty="0"/>
              <a:t>Overview</a:t>
            </a:r>
          </a:p>
        </p:txBody>
      </p:sp>
    </p:spTree>
    <p:extLst>
      <p:ext uri="{BB962C8B-B14F-4D97-AF65-F5344CB8AC3E}">
        <p14:creationId xmlns:p14="http://schemas.microsoft.com/office/powerpoint/2010/main" val="328919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291586-AC99-4B12-8C5E-5ACB849B4C29}"/>
              </a:ext>
            </a:extLst>
          </p:cNvPr>
          <p:cNvSpPr>
            <a:spLocks noGrp="1"/>
          </p:cNvSpPr>
          <p:nvPr>
            <p:ph type="title"/>
          </p:nvPr>
        </p:nvSpPr>
        <p:spPr/>
        <p:txBody>
          <a:bodyPr/>
          <a:lstStyle/>
          <a:p>
            <a:r>
              <a:rPr lang="en-US" dirty="0"/>
              <a:t>KLAS Client</a:t>
            </a:r>
          </a:p>
        </p:txBody>
      </p:sp>
      <p:sp>
        <p:nvSpPr>
          <p:cNvPr id="4" name="Content Placeholder 3">
            <a:extLst>
              <a:ext uri="{FF2B5EF4-FFF2-40B4-BE49-F238E27FC236}">
                <a16:creationId xmlns:a16="http://schemas.microsoft.com/office/drawing/2014/main" id="{1F4C0695-11EE-451B-93B3-315D8CFF446A}"/>
              </a:ext>
            </a:extLst>
          </p:cNvPr>
          <p:cNvSpPr>
            <a:spLocks noGrp="1"/>
          </p:cNvSpPr>
          <p:nvPr>
            <p:ph idx="1"/>
          </p:nvPr>
        </p:nvSpPr>
        <p:spPr/>
        <p:txBody>
          <a:bodyPr/>
          <a:lstStyle/>
          <a:p>
            <a:r>
              <a:rPr lang="en-US" dirty="0"/>
              <a:t>Client startup less likely to need alternate Activation Keys</a:t>
            </a:r>
          </a:p>
          <a:p>
            <a:r>
              <a:rPr lang="en-US" dirty="0"/>
              <a:t>Updater can now resume interrupted downloads</a:t>
            </a:r>
          </a:p>
          <a:p>
            <a:endParaRPr lang="en-US" dirty="0"/>
          </a:p>
        </p:txBody>
      </p:sp>
      <p:pic>
        <p:nvPicPr>
          <p:cNvPr id="11" name="Picture 10">
            <a:extLst>
              <a:ext uri="{FF2B5EF4-FFF2-40B4-BE49-F238E27FC236}">
                <a16:creationId xmlns:a16="http://schemas.microsoft.com/office/drawing/2014/main" id="{80145254-99CB-4BEC-B44B-73FAE5E6A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572" y="3964612"/>
            <a:ext cx="5948855" cy="2528263"/>
          </a:xfrm>
          <a:prstGeom prst="rect">
            <a:avLst/>
          </a:prstGeom>
        </p:spPr>
      </p:pic>
    </p:spTree>
    <p:extLst>
      <p:ext uri="{BB962C8B-B14F-4D97-AF65-F5344CB8AC3E}">
        <p14:creationId xmlns:p14="http://schemas.microsoft.com/office/powerpoint/2010/main" val="244971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9FCE-ECDB-420A-9B01-405E321D802C}"/>
              </a:ext>
            </a:extLst>
          </p:cNvPr>
          <p:cNvSpPr>
            <a:spLocks noGrp="1"/>
          </p:cNvSpPr>
          <p:nvPr>
            <p:ph type="title"/>
          </p:nvPr>
        </p:nvSpPr>
        <p:spPr/>
        <p:txBody>
          <a:bodyPr/>
          <a:lstStyle/>
          <a:p>
            <a:r>
              <a:rPr lang="en-US" dirty="0"/>
              <a:t>KLAS Core</a:t>
            </a:r>
          </a:p>
        </p:txBody>
      </p:sp>
      <p:sp>
        <p:nvSpPr>
          <p:cNvPr id="3" name="Content Placeholder 2">
            <a:extLst>
              <a:ext uri="{FF2B5EF4-FFF2-40B4-BE49-F238E27FC236}">
                <a16:creationId xmlns:a16="http://schemas.microsoft.com/office/drawing/2014/main" id="{F369D9D3-0456-43B6-9479-77960BC865FD}"/>
              </a:ext>
            </a:extLst>
          </p:cNvPr>
          <p:cNvSpPr>
            <a:spLocks noGrp="1"/>
          </p:cNvSpPr>
          <p:nvPr>
            <p:ph idx="1"/>
          </p:nvPr>
        </p:nvSpPr>
        <p:spPr/>
        <p:txBody>
          <a:bodyPr/>
          <a:lstStyle/>
          <a:p>
            <a:r>
              <a:rPr lang="en-US" dirty="0"/>
              <a:t>Program created to delete old, completed Batch Jobs</a:t>
            </a:r>
          </a:p>
          <a:p>
            <a:r>
              <a:rPr lang="en-US" dirty="0"/>
              <a:t>Scheduled reports no longer drop the selected parameters when edited in the Batch Manager</a:t>
            </a:r>
          </a:p>
          <a:p>
            <a:r>
              <a:rPr lang="en-US" dirty="0"/>
              <a:t>Standard program for emailing a message and/or attachment created, for use by other KLAS functions and programs</a:t>
            </a:r>
          </a:p>
          <a:p>
            <a:r>
              <a:rPr lang="en-US" dirty="0"/>
              <a:t>Accelerator Keys restored in Report front end</a:t>
            </a:r>
          </a:p>
        </p:txBody>
      </p:sp>
    </p:spTree>
    <p:extLst>
      <p:ext uri="{BB962C8B-B14F-4D97-AF65-F5344CB8AC3E}">
        <p14:creationId xmlns:p14="http://schemas.microsoft.com/office/powerpoint/2010/main" val="368526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D14D-91B3-4444-A968-22A8343E8A39}"/>
              </a:ext>
            </a:extLst>
          </p:cNvPr>
          <p:cNvSpPr>
            <a:spLocks noGrp="1"/>
          </p:cNvSpPr>
          <p:nvPr>
            <p:ph type="title"/>
          </p:nvPr>
        </p:nvSpPr>
        <p:spPr/>
        <p:txBody>
          <a:bodyPr/>
          <a:lstStyle/>
          <a:p>
            <a:r>
              <a:rPr lang="en-US" dirty="0" err="1"/>
              <a:t>WebOrder</a:t>
            </a:r>
            <a:endParaRPr lang="en-US" dirty="0"/>
          </a:p>
        </p:txBody>
      </p:sp>
      <p:sp>
        <p:nvSpPr>
          <p:cNvPr id="3" name="Content Placeholder 2">
            <a:extLst>
              <a:ext uri="{FF2B5EF4-FFF2-40B4-BE49-F238E27FC236}">
                <a16:creationId xmlns:a16="http://schemas.microsoft.com/office/drawing/2014/main" id="{112FA79E-8D7C-4C43-AA2D-B771140C4D3E}"/>
              </a:ext>
            </a:extLst>
          </p:cNvPr>
          <p:cNvSpPr>
            <a:spLocks noGrp="1"/>
          </p:cNvSpPr>
          <p:nvPr>
            <p:ph idx="1"/>
          </p:nvPr>
        </p:nvSpPr>
        <p:spPr/>
        <p:txBody>
          <a:bodyPr/>
          <a:lstStyle/>
          <a:p>
            <a:pPr marL="0" indent="0">
              <a:buNone/>
            </a:pPr>
            <a:r>
              <a:rPr lang="en-US" b="1" dirty="0" err="1"/>
              <a:t>WebOrder</a:t>
            </a:r>
            <a:endParaRPr lang="en-US" b="1" dirty="0"/>
          </a:p>
          <a:p>
            <a:r>
              <a:rPr lang="en-US" dirty="0"/>
              <a:t>Various accessibility improvements</a:t>
            </a:r>
          </a:p>
          <a:p>
            <a:pPr lvl="1"/>
            <a:r>
              <a:rPr lang="en-US" dirty="0"/>
              <a:t>Improved screen reader labels for buttons</a:t>
            </a:r>
          </a:p>
          <a:p>
            <a:pPr lvl="1"/>
            <a:r>
              <a:rPr lang="en-US" dirty="0"/>
              <a:t>Menu “hamburger” button correctly reports open/closed status</a:t>
            </a:r>
          </a:p>
          <a:p>
            <a:r>
              <a:rPr lang="en-US" dirty="0"/>
              <a:t>Add Patron / Consumer setting Library correctly</a:t>
            </a:r>
          </a:p>
        </p:txBody>
      </p:sp>
    </p:spTree>
    <p:extLst>
      <p:ext uri="{BB962C8B-B14F-4D97-AF65-F5344CB8AC3E}">
        <p14:creationId xmlns:p14="http://schemas.microsoft.com/office/powerpoint/2010/main" val="350892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DD83-BBBB-4F2F-A510-50DEF30DD3CA}"/>
              </a:ext>
            </a:extLst>
          </p:cNvPr>
          <p:cNvSpPr>
            <a:spLocks noGrp="1"/>
          </p:cNvSpPr>
          <p:nvPr>
            <p:ph type="title"/>
          </p:nvPr>
        </p:nvSpPr>
        <p:spPr/>
        <p:txBody>
          <a:bodyPr/>
          <a:lstStyle/>
          <a:p>
            <a:r>
              <a:rPr lang="en-US" dirty="0"/>
              <a:t>IRC / IMC</a:t>
            </a:r>
          </a:p>
        </p:txBody>
      </p:sp>
      <p:sp>
        <p:nvSpPr>
          <p:cNvPr id="3" name="Content Placeholder 2">
            <a:extLst>
              <a:ext uri="{FF2B5EF4-FFF2-40B4-BE49-F238E27FC236}">
                <a16:creationId xmlns:a16="http://schemas.microsoft.com/office/drawing/2014/main" id="{2AC8B316-B7DC-4C81-98E9-4DCC9A78BB5A}"/>
              </a:ext>
            </a:extLst>
          </p:cNvPr>
          <p:cNvSpPr>
            <a:spLocks noGrp="1"/>
          </p:cNvSpPr>
          <p:nvPr>
            <p:ph idx="1"/>
          </p:nvPr>
        </p:nvSpPr>
        <p:spPr/>
        <p:txBody>
          <a:bodyPr/>
          <a:lstStyle/>
          <a:p>
            <a:r>
              <a:rPr lang="en-US" dirty="0"/>
              <a:t>Continued improvements to REST interface</a:t>
            </a:r>
          </a:p>
          <a:p>
            <a:pPr lvl="1"/>
            <a:r>
              <a:rPr lang="en-US" dirty="0"/>
              <a:t>“return” parameter allows for a comma-separated list of additional information to return.</a:t>
            </a:r>
          </a:p>
          <a:p>
            <a:pPr lvl="1"/>
            <a:r>
              <a:rPr lang="en-US" dirty="0"/>
              <a:t>MR Lines can be updated individually.</a:t>
            </a:r>
          </a:p>
          <a:p>
            <a:r>
              <a:rPr lang="en-US" dirty="0"/>
              <a:t>Shipping Wizard buttons now have proper labelling for screen Readers</a:t>
            </a:r>
          </a:p>
          <a:p>
            <a:endParaRPr lang="en-US" dirty="0"/>
          </a:p>
        </p:txBody>
      </p:sp>
    </p:spTree>
    <p:extLst>
      <p:ext uri="{BB962C8B-B14F-4D97-AF65-F5344CB8AC3E}">
        <p14:creationId xmlns:p14="http://schemas.microsoft.com/office/powerpoint/2010/main" val="69346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0C1A-4930-4D3A-A8D2-E9AEFB5A7973}"/>
              </a:ext>
            </a:extLst>
          </p:cNvPr>
          <p:cNvSpPr>
            <a:spLocks noGrp="1"/>
          </p:cNvSpPr>
          <p:nvPr>
            <p:ph type="title"/>
          </p:nvPr>
        </p:nvSpPr>
        <p:spPr/>
        <p:txBody>
          <a:bodyPr/>
          <a:lstStyle/>
          <a:p>
            <a:r>
              <a:rPr lang="en-US" dirty="0"/>
              <a:t>IRC/IMC</a:t>
            </a:r>
          </a:p>
        </p:txBody>
      </p:sp>
      <p:sp>
        <p:nvSpPr>
          <p:cNvPr id="3" name="Content Placeholder 2">
            <a:extLst>
              <a:ext uri="{FF2B5EF4-FFF2-40B4-BE49-F238E27FC236}">
                <a16:creationId xmlns:a16="http://schemas.microsoft.com/office/drawing/2014/main" id="{CF3C2C66-24DD-41B7-B0D1-55545235ACCC}"/>
              </a:ext>
            </a:extLst>
          </p:cNvPr>
          <p:cNvSpPr>
            <a:spLocks noGrp="1"/>
          </p:cNvSpPr>
          <p:nvPr>
            <p:ph idx="1"/>
          </p:nvPr>
        </p:nvSpPr>
        <p:spPr/>
        <p:txBody>
          <a:bodyPr/>
          <a:lstStyle/>
          <a:p>
            <a:pPr marL="0" indent="0">
              <a:buNone/>
            </a:pPr>
            <a:r>
              <a:rPr lang="en-US" dirty="0"/>
              <a:t>Upcoming: </a:t>
            </a:r>
          </a:p>
          <a:p>
            <a:pPr lvl="1"/>
            <a:r>
              <a:rPr lang="en-US" dirty="0"/>
              <a:t>Fix for blank Batch Type bug (we hope).</a:t>
            </a:r>
          </a:p>
          <a:p>
            <a:pPr lvl="1"/>
            <a:r>
              <a:rPr lang="en-US" dirty="0"/>
              <a:t>Revert Patron Language cleanup that was supposed to be LBPD-only.</a:t>
            </a:r>
          </a:p>
          <a:p>
            <a:pPr marL="0" indent="0">
              <a:buNone/>
            </a:pPr>
            <a:r>
              <a:rPr lang="en-US" dirty="0"/>
              <a:t>APH Integration update:</a:t>
            </a:r>
          </a:p>
          <a:p>
            <a:pPr lvl="1"/>
            <a:r>
              <a:rPr lang="en-US" dirty="0"/>
              <a:t>APH uses WooCommerce, which has a well-established API that we already have some experience with.</a:t>
            </a:r>
          </a:p>
        </p:txBody>
      </p:sp>
    </p:spTree>
    <p:extLst>
      <p:ext uri="{BB962C8B-B14F-4D97-AF65-F5344CB8AC3E}">
        <p14:creationId xmlns:p14="http://schemas.microsoft.com/office/powerpoint/2010/main" val="251586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AF83-B0AF-4529-B1D1-09A7C4BB566A}"/>
              </a:ext>
            </a:extLst>
          </p:cNvPr>
          <p:cNvSpPr>
            <a:spLocks noGrp="1"/>
          </p:cNvSpPr>
          <p:nvPr>
            <p:ph type="title"/>
          </p:nvPr>
        </p:nvSpPr>
        <p:spPr/>
        <p:txBody>
          <a:bodyPr/>
          <a:lstStyle/>
          <a:p>
            <a:r>
              <a:rPr lang="en-US" dirty="0"/>
              <a:t>Catalog</a:t>
            </a:r>
          </a:p>
        </p:txBody>
      </p:sp>
      <p:sp>
        <p:nvSpPr>
          <p:cNvPr id="3" name="Content Placeholder 2">
            <a:extLst>
              <a:ext uri="{FF2B5EF4-FFF2-40B4-BE49-F238E27FC236}">
                <a16:creationId xmlns:a16="http://schemas.microsoft.com/office/drawing/2014/main" id="{9E553CF4-7D23-4FA3-B49C-BE8ECD105FBF}"/>
              </a:ext>
            </a:extLst>
          </p:cNvPr>
          <p:cNvSpPr>
            <a:spLocks noGrp="1"/>
          </p:cNvSpPr>
          <p:nvPr>
            <p:ph idx="1"/>
          </p:nvPr>
        </p:nvSpPr>
        <p:spPr/>
        <p:txBody>
          <a:bodyPr/>
          <a:lstStyle/>
          <a:p>
            <a:r>
              <a:rPr lang="en-US" dirty="0"/>
              <a:t>Character limit increased for Author and Narrator fields; long lists should no longer get cut off</a:t>
            </a:r>
          </a:p>
          <a:p>
            <a:r>
              <a:rPr lang="en-US" dirty="0"/>
              <a:t>Double-clicking an entry on the Ship Batch Review screen now opens the related Patron record, with the Item or Order selected</a:t>
            </a:r>
          </a:p>
          <a:p>
            <a:endParaRPr lang="en-US" dirty="0"/>
          </a:p>
        </p:txBody>
      </p:sp>
    </p:spTree>
    <p:extLst>
      <p:ext uri="{BB962C8B-B14F-4D97-AF65-F5344CB8AC3E}">
        <p14:creationId xmlns:p14="http://schemas.microsoft.com/office/powerpoint/2010/main" val="2536405200"/>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221D"/>
      </a:dk2>
      <a:lt2>
        <a:srgbClr val="478977"/>
      </a:lt2>
      <a:accent1>
        <a:srgbClr val="0C221D"/>
      </a:accent1>
      <a:accent2>
        <a:srgbClr val="003B31"/>
      </a:accent2>
      <a:accent3>
        <a:srgbClr val="00765A"/>
      </a:accent3>
      <a:accent4>
        <a:srgbClr val="478977"/>
      </a:accent4>
      <a:accent5>
        <a:srgbClr val="5B9BD5"/>
      </a:accent5>
      <a:accent6>
        <a:srgbClr val="70AD47"/>
      </a:accent6>
      <a:hlink>
        <a:srgbClr val="F28030"/>
      </a:hlink>
      <a:folHlink>
        <a:srgbClr val="AF63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3236</TotalTime>
  <Words>1050</Words>
  <Application>Microsoft Office PowerPoint</Application>
  <PresentationFormat>Widescreen</PresentationFormat>
  <Paragraphs>137</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Bahnschrift SemiBold</vt:lpstr>
      <vt:lpstr>Bahnschrift SemiCondensed</vt:lpstr>
      <vt:lpstr>Calibri</vt:lpstr>
      <vt:lpstr>Office Theme</vt:lpstr>
      <vt:lpstr>New Features</vt:lpstr>
      <vt:lpstr>Katy Patrick</vt:lpstr>
      <vt:lpstr>Overview</vt:lpstr>
      <vt:lpstr>KLAS Client</vt:lpstr>
      <vt:lpstr>KLAS Core</vt:lpstr>
      <vt:lpstr>WebOrder</vt:lpstr>
      <vt:lpstr>IRC / IMC</vt:lpstr>
      <vt:lpstr>IRC/IMC</vt:lpstr>
      <vt:lpstr>Catalog</vt:lpstr>
      <vt:lpstr>Equipment</vt:lpstr>
      <vt:lpstr>Patron</vt:lpstr>
      <vt:lpstr>Patron</vt:lpstr>
      <vt:lpstr>PowerPoint Presentation</vt:lpstr>
      <vt:lpstr>PowerPoint Presentation</vt:lpstr>
      <vt:lpstr>Patron</vt:lpstr>
      <vt:lpstr>Nightly Configuration</vt:lpstr>
      <vt:lpstr>Nightly Configuration</vt:lpstr>
      <vt:lpstr>Duplication</vt:lpstr>
      <vt:lpstr>PowerPoint Presentation</vt:lpstr>
      <vt:lpstr>Duplication – Quality of Life “stuff”</vt:lpstr>
      <vt:lpstr>Duplication – Quality of Life “stuff”</vt:lpstr>
      <vt:lpstr>Duplication - Scribe</vt:lpstr>
      <vt:lpstr>Duplication - Gutenberg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Patrick</dc:creator>
  <cp:lastModifiedBy>Katy Patrick</cp:lastModifiedBy>
  <cp:revision>61</cp:revision>
  <dcterms:created xsi:type="dcterms:W3CDTF">2021-04-22T19:58:50Z</dcterms:created>
  <dcterms:modified xsi:type="dcterms:W3CDTF">2021-08-25T13:47:18Z</dcterms:modified>
</cp:coreProperties>
</file>